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1"/>
  </p:notesMasterIdLst>
  <p:sldIdLst>
    <p:sldId id="256" r:id="rId27"/>
    <p:sldId id="257" r:id="rId28"/>
    <p:sldId id="258" r:id="rId29"/>
    <p:sldId id="259" r:id="rId30"/>
    <p:sldId id="260" r:id="rId31"/>
    <p:sldId id="261" r:id="rId32"/>
    <p:sldId id="262" r:id="rId33"/>
    <p:sldId id="263" r:id="rId34"/>
    <p:sldId id="264" r:id="rId35"/>
    <p:sldId id="265" r:id="rId36"/>
    <p:sldId id="266" r:id="rId37"/>
    <p:sldId id="267" r:id="rId38"/>
    <p:sldId id="268" r:id="rId39"/>
    <p:sldId id="269" r:id="rId40"/>
    <p:sldId id="270" r:id="rId41"/>
    <p:sldId id="271" r:id="rId42"/>
    <p:sldId id="272" r:id="rId43"/>
    <p:sldId id="273" r:id="rId44"/>
    <p:sldId id="274" r:id="rId45"/>
    <p:sldId id="275" r:id="rId46"/>
    <p:sldId id="276" r:id="rId47"/>
    <p:sldId id="277" r:id="rId48"/>
    <p:sldId id="278" r:id="rId49"/>
    <p:sldId id="279" r:id="rId50"/>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agrid" charset="1" panose="00000500000000000000"/>
      <p:regular r:id="rId10"/>
    </p:embeddedFont>
    <p:embeddedFont>
      <p:font typeface="Hagrid Light" charset="1" panose="00000400000000000000"/>
      <p:regular r:id="rId11"/>
    </p:embeddedFont>
    <p:embeddedFont>
      <p:font typeface="Hagrid Medium" charset="1" panose="00000600000000000000"/>
      <p:regular r:id="rId12"/>
    </p:embeddedFont>
    <p:embeddedFont>
      <p:font typeface="Hagrid Ultra-Bold" charset="1" panose="00000800000000000000"/>
      <p:regular r:id="rId13"/>
    </p:embeddedFont>
    <p:embeddedFont>
      <p:font typeface="Hagrid Heavy" charset="1" panose="00000A00000000000000"/>
      <p:regular r:id="rId14"/>
    </p:embeddedFont>
    <p:embeddedFont>
      <p:font typeface="Agrandir" charset="1" panose="00000500000000000000"/>
      <p:regular r:id="rId15"/>
    </p:embeddedFont>
    <p:embeddedFont>
      <p:font typeface="Agrandir Bold" charset="1" panose="00000800000000000000"/>
      <p:regular r:id="rId16"/>
    </p:embeddedFont>
    <p:embeddedFont>
      <p:font typeface="Agrandir Italics" charset="1" panose="00000500000000000000"/>
      <p:regular r:id="rId17"/>
    </p:embeddedFont>
    <p:embeddedFont>
      <p:font typeface="Agrandir Bold Italics" charset="1" panose="00000800000000000000"/>
      <p:regular r:id="rId18"/>
    </p:embeddedFont>
    <p:embeddedFont>
      <p:font typeface="Agrandir Thin" charset="1" panose="00000200000000000000"/>
      <p:regular r:id="rId19"/>
    </p:embeddedFont>
    <p:embeddedFont>
      <p:font typeface="Agrandir Thin Italics" charset="1" panose="00000200000000000000"/>
      <p:regular r:id="rId20"/>
    </p:embeddedFont>
    <p:embeddedFont>
      <p:font typeface="Agrandir Medium" charset="1" panose="00000600000000000000"/>
      <p:regular r:id="rId21"/>
    </p:embeddedFont>
    <p:embeddedFont>
      <p:font typeface="Agrandir Medium Italics" charset="1" panose="00000600000000000000"/>
      <p:regular r:id="rId22"/>
    </p:embeddedFont>
    <p:embeddedFont>
      <p:font typeface="Agrandir Ultra-Bold" charset="1" panose="00000A00000000000000"/>
      <p:regular r:id="rId23"/>
    </p:embeddedFont>
    <p:embeddedFont>
      <p:font typeface="Agrandir Ultra-Bold Italics" charset="1" panose="00000A00000000000000"/>
      <p:regular r:id="rId24"/>
    </p:embeddedFont>
    <p:embeddedFont>
      <p:font typeface="Agrandir Heavy" charset="1" panose="00000900000000000000"/>
      <p:regular r:id="rId25"/>
    </p:embeddedFont>
    <p:embeddedFont>
      <p:font typeface="Agrandir Heavy Italics" charset="1" panose="000009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38" Target="slides/slide12.xml" Type="http://schemas.openxmlformats.org/officeDocument/2006/relationships/slide"/><Relationship Id="rId39" Target="slides/slide13.xml" Type="http://schemas.openxmlformats.org/officeDocument/2006/relationships/slide"/><Relationship Id="rId4" Target="theme/theme1.xml" Type="http://schemas.openxmlformats.org/officeDocument/2006/relationships/theme"/><Relationship Id="rId40" Target="slides/slide14.xml" Type="http://schemas.openxmlformats.org/officeDocument/2006/relationships/slide"/><Relationship Id="rId41" Target="slides/slide15.xml" Type="http://schemas.openxmlformats.org/officeDocument/2006/relationships/slide"/><Relationship Id="rId42" Target="slides/slide16.xml" Type="http://schemas.openxmlformats.org/officeDocument/2006/relationships/slide"/><Relationship Id="rId43" Target="slides/slide17.xml" Type="http://schemas.openxmlformats.org/officeDocument/2006/relationships/slide"/><Relationship Id="rId44" Target="slides/slide18.xml" Type="http://schemas.openxmlformats.org/officeDocument/2006/relationships/slide"/><Relationship Id="rId45" Target="slides/slide19.xml" Type="http://schemas.openxmlformats.org/officeDocument/2006/relationships/slide"/><Relationship Id="rId46" Target="slides/slide20.xml" Type="http://schemas.openxmlformats.org/officeDocument/2006/relationships/slide"/><Relationship Id="rId47" Target="slides/slide21.xml" Type="http://schemas.openxmlformats.org/officeDocument/2006/relationships/slide"/><Relationship Id="rId48" Target="slides/slide22.xml" Type="http://schemas.openxmlformats.org/officeDocument/2006/relationships/slide"/><Relationship Id="rId49" Target="slides/slide23.xml" Type="http://schemas.openxmlformats.org/officeDocument/2006/relationships/slide"/><Relationship Id="rId5" Target="tableStyles.xml" Type="http://schemas.openxmlformats.org/officeDocument/2006/relationships/tableStyles"/><Relationship Id="rId50" Target="slides/slide24.xml" Type="http://schemas.openxmlformats.org/officeDocument/2006/relationships/slide"/><Relationship Id="rId51" Target="notesMasters/notesMaster1.xml" Type="http://schemas.openxmlformats.org/officeDocument/2006/relationships/notesMaster"/><Relationship Id="rId52" Target="theme/theme2.xml" Type="http://schemas.openxmlformats.org/officeDocument/2006/relationships/theme"/><Relationship Id="rId53" Target="notesSlides/notesSlide1.xml" Type="http://schemas.openxmlformats.org/officeDocument/2006/relationships/notesSlide"/><Relationship Id="rId54" Target="notesSlides/notesSlide2.xml" Type="http://schemas.openxmlformats.org/officeDocument/2006/relationships/notesSlide"/><Relationship Id="rId55" Target="notesSlides/notesSlide3.xml" Type="http://schemas.openxmlformats.org/officeDocument/2006/relationships/note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gif>
</file>

<file path=ppt/media/image10.gif>
</file>

<file path=ppt/media/image11.gif>
</file>

<file path=ppt/media/image12.png>
</file>

<file path=ppt/media/image13.svg>
</file>

<file path=ppt/media/image14.gif>
</file>

<file path=ppt/media/image15.gif>
</file>

<file path=ppt/media/image16.gif>
</file>

<file path=ppt/media/image17.gif>
</file>

<file path=ppt/media/image18.png>
</file>

<file path=ppt/media/image19.jpeg>
</file>

<file path=ppt/media/image2.gif>
</file>

<file path=ppt/media/image20.png>
</file>

<file path=ppt/media/image21.png>
</file>

<file path=ppt/media/image22.png>
</file>

<file path=ppt/media/image23.png>
</file>

<file path=ppt/media/image24.jpeg>
</file>

<file path=ppt/media/image3.png>
</file>

<file path=ppt/media/image4.png>
</file>

<file path=ppt/media/image5.gif>
</file>

<file path=ppt/media/image6.gif>
</file>

<file path=ppt/media/image7.gif>
</file>

<file path=ppt/media/image8.png>
</file>

<file path=ppt/media/image9.sv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gif" Type="http://schemas.openxmlformats.org/officeDocument/2006/relationships/image"/><Relationship Id="rId3" Target="../media/image2.gif"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gif" Type="http://schemas.openxmlformats.org/officeDocument/2006/relationships/image"/><Relationship Id="rId3" Target="../media/image11.gif" Type="http://schemas.openxmlformats.org/officeDocument/2006/relationships/image"/><Relationship Id="rId4" Target="../media/image7.gif"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5.gif"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gif"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gif" Type="http://schemas.openxmlformats.org/officeDocument/2006/relationships/image"/><Relationship Id="rId3" Target="../media/image1.gif" Type="http://schemas.openxmlformats.org/officeDocument/2006/relationships/image"/><Relationship Id="rId4" Target="../media/image6.gif" Type="http://schemas.openxmlformats.org/officeDocument/2006/relationships/image"/><Relationship Id="rId5" Target="../media/image7.gif"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gif" Type="http://schemas.openxmlformats.org/officeDocument/2006/relationships/image"/><Relationship Id="rId3" Target="../media/image16.gif" Type="http://schemas.openxmlformats.org/officeDocument/2006/relationships/image"/><Relationship Id="rId4" Target="../media/image17.gif"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gif" Type="http://schemas.openxmlformats.org/officeDocument/2006/relationships/image"/><Relationship Id="rId3" Target="../media/image18.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gif" Type="http://schemas.openxmlformats.org/officeDocument/2006/relationships/image"/><Relationship Id="rId3" Target="../media/image11.gif" Type="http://schemas.openxmlformats.org/officeDocument/2006/relationships/image"/><Relationship Id="rId4" Target="../media/image7.gif"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 Id="rId3" Target="../media/image20.png" Type="http://schemas.openxmlformats.org/officeDocument/2006/relationships/image"/><Relationship Id="rId4" Target="../media/image21.png" Type="http://schemas.openxmlformats.org/officeDocument/2006/relationships/image"/><Relationship Id="rId5" Target="../media/image15.gif"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5.gif"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gif" Type="http://schemas.openxmlformats.org/officeDocument/2006/relationships/image"/><Relationship Id="rId3" Target="../media/image2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gif" Type="http://schemas.openxmlformats.org/officeDocument/2006/relationships/image"/><Relationship Id="rId3" Target="../media/image1.gif" Type="http://schemas.openxmlformats.org/officeDocument/2006/relationships/image"/><Relationship Id="rId4" Target="../media/image6.gif" Type="http://schemas.openxmlformats.org/officeDocument/2006/relationships/image"/><Relationship Id="rId5" Target="../media/image7.gif"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gif"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gif"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gif" Type="http://schemas.openxmlformats.org/officeDocument/2006/relationships/image"/><Relationship Id="rId3" Target="../media/image23.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jpeg" Type="http://schemas.openxmlformats.org/officeDocument/2006/relationships/image"/><Relationship Id="rId3" Target="../media/image15.gif"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gif" Type="http://schemas.openxmlformats.org/officeDocument/2006/relationships/image"/><Relationship Id="rId3" Target="../media/image1.gif" Type="http://schemas.openxmlformats.org/officeDocument/2006/relationships/image"/><Relationship Id="rId4" Target="../media/image6.gif" Type="http://schemas.openxmlformats.org/officeDocument/2006/relationships/image"/><Relationship Id="rId5" Target="../media/image7.gif"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gif" Type="http://schemas.openxmlformats.org/officeDocument/2006/relationships/image"/><Relationship Id="rId3" Target="../media/image1.gif" Type="http://schemas.openxmlformats.org/officeDocument/2006/relationships/image"/><Relationship Id="rId4" Target="../media/image6.gif" Type="http://schemas.openxmlformats.org/officeDocument/2006/relationships/image"/><Relationship Id="rId5" Target="../media/image7.gif"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gif" Type="http://schemas.openxmlformats.org/officeDocument/2006/relationships/image"/><Relationship Id="rId3" Target="../media/image11.gif" Type="http://schemas.openxmlformats.org/officeDocument/2006/relationships/image"/><Relationship Id="rId4" Target="../media/image7.gif"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 Id="rId4" Target="../media/image14.gif"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5.gif"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gif" Type="http://schemas.openxmlformats.org/officeDocument/2006/relationships/image"/><Relationship Id="rId3" Target="../media/image16.gif" Type="http://schemas.openxmlformats.org/officeDocument/2006/relationships/image"/><Relationship Id="rId4" Target="../media/image17.gif"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gif" Type="http://schemas.openxmlformats.org/officeDocument/2006/relationships/image"/><Relationship Id="rId3" Target="../media/image11.gif" Type="http://schemas.openxmlformats.org/officeDocument/2006/relationships/image"/><Relationship Id="rId4" Target="../media/image7.gif"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10800000">
            <a:off x="6304697" y="-1595896"/>
            <a:ext cx="15735219" cy="13881357"/>
          </a:xfrm>
          <a:prstGeom prst="rect">
            <a:avLst/>
          </a:prstGeom>
        </p:spPr>
      </p:pic>
      <p:grpSp>
        <p:nvGrpSpPr>
          <p:cNvPr name="Group 3" id="3"/>
          <p:cNvGrpSpPr/>
          <p:nvPr/>
        </p:nvGrpSpPr>
        <p:grpSpPr>
          <a:xfrm rot="0">
            <a:off x="3000871" y="2657020"/>
            <a:ext cx="12286259" cy="4972960"/>
            <a:chOff x="0" y="0"/>
            <a:chExt cx="16381678" cy="6630613"/>
          </a:xfrm>
        </p:grpSpPr>
        <p:sp>
          <p:nvSpPr>
            <p:cNvPr name="TextBox 4" id="4"/>
            <p:cNvSpPr txBox="true"/>
            <p:nvPr/>
          </p:nvSpPr>
          <p:spPr>
            <a:xfrm rot="0">
              <a:off x="0" y="-238125"/>
              <a:ext cx="16381678" cy="5044547"/>
            </a:xfrm>
            <a:prstGeom prst="rect">
              <a:avLst/>
            </a:prstGeom>
          </p:spPr>
          <p:txBody>
            <a:bodyPr anchor="t" rtlCol="false" tIns="0" lIns="0" bIns="0" rIns="0">
              <a:spAutoFit/>
            </a:bodyPr>
            <a:lstStyle/>
            <a:p>
              <a:pPr algn="ctr">
                <a:lnSpc>
                  <a:spcPts val="13578"/>
                </a:lnSpc>
              </a:pPr>
              <a:r>
                <a:rPr lang="en-US" sz="12343">
                  <a:solidFill>
                    <a:srgbClr val="2B2B2B"/>
                  </a:solidFill>
                  <a:latin typeface="Agrandir"/>
                </a:rPr>
                <a:t>Project </a:t>
              </a:r>
            </a:p>
            <a:p>
              <a:pPr algn="ctr">
                <a:lnSpc>
                  <a:spcPts val="13578"/>
                </a:lnSpc>
              </a:pPr>
              <a:r>
                <a:rPr lang="en-US" sz="12343">
                  <a:solidFill>
                    <a:srgbClr val="2B2B2B"/>
                  </a:solidFill>
                  <a:latin typeface="Agrandir"/>
                </a:rPr>
                <a:t>Google maps</a:t>
              </a:r>
            </a:p>
          </p:txBody>
        </p:sp>
        <p:sp>
          <p:nvSpPr>
            <p:cNvPr name="TextBox 5" id="5"/>
            <p:cNvSpPr txBox="true"/>
            <p:nvPr/>
          </p:nvSpPr>
          <p:spPr>
            <a:xfrm rot="0">
              <a:off x="0" y="5135559"/>
              <a:ext cx="16381678" cy="1495054"/>
            </a:xfrm>
            <a:prstGeom prst="rect">
              <a:avLst/>
            </a:prstGeom>
          </p:spPr>
          <p:txBody>
            <a:bodyPr anchor="t" rtlCol="false" tIns="0" lIns="0" bIns="0" rIns="0">
              <a:spAutoFit/>
            </a:bodyPr>
            <a:lstStyle/>
            <a:p>
              <a:pPr algn="ctr">
                <a:lnSpc>
                  <a:spcPts val="4346"/>
                </a:lnSpc>
              </a:pPr>
              <a:r>
                <a:rPr lang="en-US" sz="3104">
                  <a:solidFill>
                    <a:srgbClr val="2B2B2B"/>
                  </a:solidFill>
                  <a:latin typeface="Agrandir"/>
                  <a:cs typeface="Agrandir"/>
                </a:rPr>
                <a:t>Supervised by : مسفر عبدالله ال دحيم </a:t>
              </a:r>
            </a:p>
            <a:p>
              <a:pPr algn="ctr">
                <a:lnSpc>
                  <a:spcPts val="4346"/>
                </a:lnSpc>
                <a:spcBef>
                  <a:spcPct val="0"/>
                </a:spcBef>
              </a:pPr>
              <a:r>
                <a:rPr lang="en-US" sz="3104">
                  <a:solidFill>
                    <a:srgbClr val="2B2B2B"/>
                  </a:solidFill>
                  <a:latin typeface="Agrandir"/>
                </a:rPr>
                <a:t>Year:2023</a:t>
              </a:r>
            </a:p>
          </p:txBody>
        </p:sp>
      </p:grpSp>
      <p:pic>
        <p:nvPicPr>
          <p:cNvPr name="Picture 6" id="6"/>
          <p:cNvPicPr>
            <a:picLocks noChangeAspect="true"/>
          </p:cNvPicPr>
          <p:nvPr/>
        </p:nvPicPr>
        <p:blipFill>
          <a:blip r:embed="rId3">
            <a:alphaModFix amt="50000"/>
          </a:blip>
          <a:srcRect l="0" t="0" r="0" b="0"/>
          <a:stretch>
            <a:fillRect/>
          </a:stretch>
        </p:blipFill>
        <p:spPr>
          <a:xfrm flipH="false" flipV="false" rot="0">
            <a:off x="-2318726" y="-376453"/>
            <a:ext cx="9743013" cy="1709948"/>
          </a:xfrm>
          <a:prstGeom prst="rect">
            <a:avLst/>
          </a:prstGeom>
        </p:spPr>
      </p:pic>
      <p:sp>
        <p:nvSpPr>
          <p:cNvPr name="Freeform 7" id="7"/>
          <p:cNvSpPr/>
          <p:nvPr/>
        </p:nvSpPr>
        <p:spPr>
          <a:xfrm flipH="false" flipV="false" rot="0">
            <a:off x="13399871" y="265190"/>
            <a:ext cx="4188150" cy="2136611"/>
          </a:xfrm>
          <a:custGeom>
            <a:avLst/>
            <a:gdLst/>
            <a:ahLst/>
            <a:cxnLst/>
            <a:rect r="r" b="b" t="t" l="l"/>
            <a:pathLst>
              <a:path h="2136611" w="4188150">
                <a:moveTo>
                  <a:pt x="0" y="0"/>
                </a:moveTo>
                <a:lnTo>
                  <a:pt x="4188149" y="0"/>
                </a:lnTo>
                <a:lnTo>
                  <a:pt x="4188149" y="2136610"/>
                </a:lnTo>
                <a:lnTo>
                  <a:pt x="0" y="2136610"/>
                </a:lnTo>
                <a:lnTo>
                  <a:pt x="0" y="0"/>
                </a:lnTo>
                <a:close/>
              </a:path>
            </a:pathLst>
          </a:custGeom>
          <a:blipFill>
            <a:blip r:embed="rId4"/>
            <a:stretch>
              <a:fillRect l="0" t="0" r="0" b="0"/>
            </a:stretch>
          </a:blipFill>
        </p:spPr>
      </p:sp>
      <p:sp>
        <p:nvSpPr>
          <p:cNvPr name="Freeform 8" id="8"/>
          <p:cNvSpPr/>
          <p:nvPr/>
        </p:nvSpPr>
        <p:spPr>
          <a:xfrm flipH="false" flipV="false" rot="0">
            <a:off x="0" y="0"/>
            <a:ext cx="3776914" cy="2931975"/>
          </a:xfrm>
          <a:custGeom>
            <a:avLst/>
            <a:gdLst/>
            <a:ahLst/>
            <a:cxnLst/>
            <a:rect r="r" b="b" t="t" l="l"/>
            <a:pathLst>
              <a:path h="2931975" w="3776914">
                <a:moveTo>
                  <a:pt x="0" y="0"/>
                </a:moveTo>
                <a:lnTo>
                  <a:pt x="3776914" y="0"/>
                </a:lnTo>
                <a:lnTo>
                  <a:pt x="3776914" y="2931975"/>
                </a:lnTo>
                <a:lnTo>
                  <a:pt x="0" y="2931975"/>
                </a:lnTo>
                <a:lnTo>
                  <a:pt x="0" y="0"/>
                </a:lnTo>
                <a:close/>
              </a:path>
            </a:pathLst>
          </a:custGeom>
          <a:blipFill>
            <a:blip r:embed="rId5"/>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2511451" y="1028700"/>
            <a:ext cx="19770751" cy="18262535"/>
          </a:xfrm>
          <a:prstGeom prst="rect">
            <a:avLst/>
          </a:prstGeom>
        </p:spPr>
      </p:pic>
      <p:sp>
        <p:nvSpPr>
          <p:cNvPr name="TextBox 3" id="3"/>
          <p:cNvSpPr txBox="true"/>
          <p:nvPr/>
        </p:nvSpPr>
        <p:spPr>
          <a:xfrm rot="0">
            <a:off x="221989" y="2990766"/>
            <a:ext cx="15973338" cy="5417185"/>
          </a:xfrm>
          <a:prstGeom prst="rect">
            <a:avLst/>
          </a:prstGeom>
        </p:spPr>
        <p:txBody>
          <a:bodyPr anchor="t" rtlCol="false" tIns="0" lIns="0" bIns="0" rIns="0">
            <a:spAutoFit/>
          </a:bodyPr>
          <a:lstStyle/>
          <a:p>
            <a:pPr>
              <a:lnSpc>
                <a:spcPts val="4339"/>
              </a:lnSpc>
            </a:pPr>
            <a:r>
              <a:rPr lang="en-US" sz="3099">
                <a:solidFill>
                  <a:srgbClr val="545454"/>
                </a:solidFill>
                <a:latin typeface="Hagrid"/>
              </a:rPr>
              <a:t> </a:t>
            </a:r>
          </a:p>
          <a:p>
            <a:pPr>
              <a:lnSpc>
                <a:spcPts val="4339"/>
              </a:lnSpc>
            </a:pPr>
          </a:p>
          <a:p>
            <a:pPr>
              <a:lnSpc>
                <a:spcPts val="4339"/>
              </a:lnSpc>
            </a:pPr>
            <a:r>
              <a:rPr lang="en-US" sz="3099">
                <a:solidFill>
                  <a:srgbClr val="545454"/>
                </a:solidFill>
                <a:latin typeface="Hagrid"/>
              </a:rPr>
              <a:t>5- Freedom to choose the means of transportation with knowledge of the duration for each means</a:t>
            </a:r>
          </a:p>
          <a:p>
            <a:pPr>
              <a:lnSpc>
                <a:spcPts val="4339"/>
              </a:lnSpc>
            </a:pPr>
            <a:r>
              <a:rPr lang="en-US" sz="3099">
                <a:solidFill>
                  <a:srgbClr val="545454"/>
                </a:solidFill>
                <a:latin typeface="Hagrid"/>
              </a:rPr>
              <a:t>6- Send a report about (the presence of maintenance work on the road, traffic surveillance cameras, the place is closed or wrong)</a:t>
            </a:r>
          </a:p>
          <a:p>
            <a:pPr>
              <a:lnSpc>
                <a:spcPts val="4339"/>
              </a:lnSpc>
            </a:pPr>
            <a:r>
              <a:rPr lang="en-US" sz="3099">
                <a:solidFill>
                  <a:srgbClr val="545454"/>
                </a:solidFill>
                <a:latin typeface="Hagrid"/>
              </a:rPr>
              <a:t>7- Evaluation of the proposed route after arrival</a:t>
            </a:r>
          </a:p>
          <a:p>
            <a:pPr>
              <a:lnSpc>
                <a:spcPts val="4339"/>
              </a:lnSpc>
            </a:pPr>
            <a:r>
              <a:rPr lang="en-US" sz="3099">
                <a:solidFill>
                  <a:srgbClr val="545454"/>
                </a:solidFill>
                <a:latin typeface="Hagrid"/>
              </a:rPr>
              <a:t>8- preference for places through the favorite places box and writing comments about it</a:t>
            </a:r>
          </a:p>
          <a:p>
            <a:pPr algn="l" marL="0" indent="0" lvl="0">
              <a:lnSpc>
                <a:spcPts val="4339"/>
              </a:lnSpc>
              <a:spcBef>
                <a:spcPct val="0"/>
              </a:spcBef>
            </a:pPr>
          </a:p>
        </p:txBody>
      </p:sp>
      <p:sp>
        <p:nvSpPr>
          <p:cNvPr name="TextBox 4" id="4"/>
          <p:cNvSpPr txBox="true"/>
          <p:nvPr/>
        </p:nvSpPr>
        <p:spPr>
          <a:xfrm rot="0">
            <a:off x="221989" y="1990182"/>
            <a:ext cx="12184569" cy="1057275"/>
          </a:xfrm>
          <a:prstGeom prst="rect">
            <a:avLst/>
          </a:prstGeom>
        </p:spPr>
        <p:txBody>
          <a:bodyPr anchor="t" rtlCol="false" tIns="0" lIns="0" bIns="0" rIns="0">
            <a:spAutoFit/>
          </a:bodyPr>
          <a:lstStyle/>
          <a:p>
            <a:pPr algn="just" marL="0" indent="0" lvl="0">
              <a:lnSpc>
                <a:spcPts val="8399"/>
              </a:lnSpc>
              <a:spcBef>
                <a:spcPct val="0"/>
              </a:spcBef>
            </a:pPr>
            <a:r>
              <a:rPr lang="en-US" sz="6999">
                <a:solidFill>
                  <a:srgbClr val="2B2B2B"/>
                </a:solidFill>
                <a:latin typeface="Hagrid"/>
              </a:rPr>
              <a:t>Functional requirement:</a:t>
            </a:r>
          </a:p>
        </p:txBody>
      </p:sp>
      <p:pic>
        <p:nvPicPr>
          <p:cNvPr name="Picture 5" id="5"/>
          <p:cNvPicPr>
            <a:picLocks noChangeAspect="true"/>
          </p:cNvPicPr>
          <p:nvPr/>
        </p:nvPicPr>
        <p:blipFill>
          <a:blip r:embed="rId3">
            <a:alphaModFix amt="25000"/>
          </a:blip>
          <a:srcRect l="0" t="0" r="0" b="0"/>
          <a:stretch>
            <a:fillRect/>
          </a:stretch>
        </p:blipFill>
        <p:spPr>
          <a:xfrm flipH="false" flipV="false" rot="-3982960">
            <a:off x="11753058" y="-3234093"/>
            <a:ext cx="5352514" cy="7410352"/>
          </a:xfrm>
          <a:prstGeom prst="rect">
            <a:avLst/>
          </a:prstGeom>
        </p:spPr>
      </p:pic>
      <p:pic>
        <p:nvPicPr>
          <p:cNvPr name="Picture 6" id="6"/>
          <p:cNvPicPr>
            <a:picLocks noChangeAspect="true"/>
          </p:cNvPicPr>
          <p:nvPr/>
        </p:nvPicPr>
        <p:blipFill>
          <a:blip r:embed="rId4">
            <a:alphaModFix amt="25000"/>
          </a:blip>
          <a:srcRect l="0" t="0" r="0" b="0"/>
          <a:stretch>
            <a:fillRect/>
          </a:stretch>
        </p:blipFill>
        <p:spPr>
          <a:xfrm flipH="false" flipV="false" rot="-1644077">
            <a:off x="16162301" y="-1063836"/>
            <a:ext cx="5468057" cy="6108036"/>
          </a:xfrm>
          <a:prstGeom prst="rect">
            <a:avLst/>
          </a:prstGeom>
        </p:spPr>
      </p:pic>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12859051" y="-2701563"/>
            <a:ext cx="6790791" cy="6232371"/>
          </a:xfrm>
          <a:prstGeom prst="rect">
            <a:avLst/>
          </a:prstGeom>
        </p:spPr>
      </p:pic>
      <p:grpSp>
        <p:nvGrpSpPr>
          <p:cNvPr name="Group 3" id="3"/>
          <p:cNvGrpSpPr/>
          <p:nvPr/>
        </p:nvGrpSpPr>
        <p:grpSpPr>
          <a:xfrm rot="0">
            <a:off x="646820" y="2407235"/>
            <a:ext cx="15366166" cy="4807585"/>
            <a:chOff x="0" y="0"/>
            <a:chExt cx="20488222" cy="6410113"/>
          </a:xfrm>
        </p:grpSpPr>
        <p:sp>
          <p:nvSpPr>
            <p:cNvPr name="TextBox 4" id="4"/>
            <p:cNvSpPr txBox="true"/>
            <p:nvPr/>
          </p:nvSpPr>
          <p:spPr>
            <a:xfrm rot="0">
              <a:off x="0" y="2019300"/>
              <a:ext cx="20488222" cy="4390813"/>
            </a:xfrm>
            <a:prstGeom prst="rect">
              <a:avLst/>
            </a:prstGeom>
          </p:spPr>
          <p:txBody>
            <a:bodyPr anchor="t" rtlCol="false" tIns="0" lIns="0" bIns="0" rIns="0">
              <a:spAutoFit/>
            </a:bodyPr>
            <a:lstStyle/>
            <a:p>
              <a:pPr>
                <a:lnSpc>
                  <a:spcPts val="4339"/>
                </a:lnSpc>
              </a:pPr>
              <a:r>
                <a:rPr lang="en-US" sz="3099">
                  <a:solidFill>
                    <a:srgbClr val="545454"/>
                  </a:solidFill>
                  <a:latin typeface="Agrandir"/>
                </a:rPr>
                <a:t>1- Not available when there is no internet</a:t>
              </a:r>
            </a:p>
            <a:p>
              <a:pPr>
                <a:lnSpc>
                  <a:spcPts val="4339"/>
                </a:lnSpc>
              </a:pPr>
              <a:r>
                <a:rPr lang="en-US" sz="3099">
                  <a:solidFill>
                    <a:srgbClr val="545454"/>
                  </a:solidFill>
                  <a:latin typeface="Agrandir"/>
                </a:rPr>
                <a:t>2- The performance is excellent and flexible, which leads to ease of use</a:t>
              </a:r>
            </a:p>
            <a:p>
              <a:pPr>
                <a:lnSpc>
                  <a:spcPts val="4339"/>
                </a:lnSpc>
              </a:pPr>
              <a:r>
                <a:rPr lang="en-US" sz="3099">
                  <a:solidFill>
                    <a:srgbClr val="545454"/>
                  </a:solidFill>
                  <a:latin typeface="Agrandir"/>
                </a:rPr>
                <a:t>3- Provides protection and privacy for user data</a:t>
              </a:r>
            </a:p>
            <a:p>
              <a:pPr>
                <a:lnSpc>
                  <a:spcPts val="4339"/>
                </a:lnSpc>
              </a:pPr>
              <a:r>
                <a:rPr lang="en-US" sz="3099">
                  <a:solidFill>
                    <a:srgbClr val="545454"/>
                  </a:solidFill>
                  <a:latin typeface="Agrandir"/>
                </a:rPr>
                <a:t>4- Maintenance and periodic updates to improve performance and fix error</a:t>
              </a:r>
            </a:p>
            <a:p>
              <a:pPr>
                <a:lnSpc>
                  <a:spcPts val="4339"/>
                </a:lnSpc>
              </a:pPr>
            </a:p>
            <a:p>
              <a:pPr algn="l" marL="0" indent="0" lvl="0">
                <a:lnSpc>
                  <a:spcPts val="4339"/>
                </a:lnSpc>
              </a:pPr>
            </a:p>
          </p:txBody>
        </p:sp>
        <p:sp>
          <p:nvSpPr>
            <p:cNvPr name="TextBox 5" id="5"/>
            <p:cNvSpPr txBox="true"/>
            <p:nvPr/>
          </p:nvSpPr>
          <p:spPr>
            <a:xfrm rot="0">
              <a:off x="0" y="0"/>
              <a:ext cx="20488222" cy="1409700"/>
            </a:xfrm>
            <a:prstGeom prst="rect">
              <a:avLst/>
            </a:prstGeom>
          </p:spPr>
          <p:txBody>
            <a:bodyPr anchor="t" rtlCol="false" tIns="0" lIns="0" bIns="0" rIns="0">
              <a:spAutoFit/>
            </a:bodyPr>
            <a:lstStyle/>
            <a:p>
              <a:pPr marL="0" indent="0" lvl="0">
                <a:lnSpc>
                  <a:spcPts val="8399"/>
                </a:lnSpc>
                <a:spcBef>
                  <a:spcPct val="0"/>
                </a:spcBef>
              </a:pPr>
              <a:r>
                <a:rPr lang="en-US" sz="6999">
                  <a:solidFill>
                    <a:srgbClr val="2B2B2B"/>
                  </a:solidFill>
                  <a:latin typeface="Hagrid"/>
                </a:rPr>
                <a:t>Non-functional  requirement:</a:t>
              </a:r>
            </a:p>
          </p:txBody>
        </p:sp>
      </p:grpSp>
      <p:pic>
        <p:nvPicPr>
          <p:cNvPr name="Picture 6" id="6"/>
          <p:cNvPicPr>
            <a:picLocks noChangeAspect="true"/>
          </p:cNvPicPr>
          <p:nvPr/>
        </p:nvPicPr>
        <p:blipFill>
          <a:blip r:embed="rId3"/>
          <a:srcRect l="0" t="0" r="0" b="0"/>
          <a:stretch>
            <a:fillRect/>
          </a:stretch>
        </p:blipFill>
        <p:spPr>
          <a:xfrm flipH="false" flipV="false" rot="0">
            <a:off x="12617590" y="-2329861"/>
            <a:ext cx="6790791" cy="6232371"/>
          </a:xfrm>
          <a:prstGeom prst="rect">
            <a:avLst/>
          </a:prstGeom>
        </p:spPr>
      </p:pic>
      <p:pic>
        <p:nvPicPr>
          <p:cNvPr name="Picture 7" id="7"/>
          <p:cNvPicPr>
            <a:picLocks noChangeAspect="true"/>
          </p:cNvPicPr>
          <p:nvPr/>
        </p:nvPicPr>
        <p:blipFill>
          <a:blip r:embed="rId3"/>
          <a:srcRect l="0" t="0" r="0" b="0"/>
          <a:stretch>
            <a:fillRect/>
          </a:stretch>
        </p:blipFill>
        <p:spPr>
          <a:xfrm flipH="false" flipV="false" rot="-9539266">
            <a:off x="-2098173" y="7203953"/>
            <a:ext cx="6253747" cy="5739489"/>
          </a:xfrm>
          <a:prstGeom prst="rect">
            <a:avLst/>
          </a:prstGeom>
        </p:spPr>
      </p:pic>
      <p:pic>
        <p:nvPicPr>
          <p:cNvPr name="Picture 8" id="8"/>
          <p:cNvPicPr>
            <a:picLocks noChangeAspect="true"/>
          </p:cNvPicPr>
          <p:nvPr/>
        </p:nvPicPr>
        <p:blipFill>
          <a:blip r:embed="rId3"/>
          <a:srcRect l="0" t="0" r="0" b="0"/>
          <a:stretch>
            <a:fillRect/>
          </a:stretch>
        </p:blipFill>
        <p:spPr>
          <a:xfrm flipH="false" flipV="false" rot="-9723871">
            <a:off x="-1703564" y="6910907"/>
            <a:ext cx="6345223" cy="5823442"/>
          </a:xfrm>
          <a:prstGeom prst="rect">
            <a:avLst/>
          </a:prstGeom>
        </p:spPr>
      </p:pic>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sp>
        <p:nvSpPr>
          <p:cNvPr name="Freeform 2" id="2"/>
          <p:cNvSpPr/>
          <p:nvPr/>
        </p:nvSpPr>
        <p:spPr>
          <a:xfrm flipH="false" flipV="false" rot="0">
            <a:off x="16921370" y="991777"/>
            <a:ext cx="337930" cy="337930"/>
          </a:xfrm>
          <a:custGeom>
            <a:avLst/>
            <a:gdLst/>
            <a:ahLst/>
            <a:cxnLst/>
            <a:rect r="r" b="b" t="t" l="l"/>
            <a:pathLst>
              <a:path h="337930" w="337930">
                <a:moveTo>
                  <a:pt x="0" y="0"/>
                </a:moveTo>
                <a:lnTo>
                  <a:pt x="337930" y="0"/>
                </a:lnTo>
                <a:lnTo>
                  <a:pt x="337930" y="337930"/>
                </a:lnTo>
                <a:lnTo>
                  <a:pt x="0" y="3379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25000"/>
          </a:blip>
          <a:srcRect l="0" t="0" r="0" b="0"/>
          <a:stretch>
            <a:fillRect/>
          </a:stretch>
        </p:blipFill>
        <p:spPr>
          <a:xfrm flipH="false" flipV="false" rot="-2932469">
            <a:off x="-2458732" y="-2682360"/>
            <a:ext cx="14388035" cy="16061643"/>
          </a:xfrm>
          <a:prstGeom prst="rect">
            <a:avLst/>
          </a:prstGeom>
          <a:ln cap="sq">
            <a:noFill/>
            <a:prstDash val="solid"/>
          </a:ln>
        </p:spPr>
      </p:pic>
      <p:grpSp>
        <p:nvGrpSpPr>
          <p:cNvPr name="Group 4" id="4"/>
          <p:cNvGrpSpPr/>
          <p:nvPr/>
        </p:nvGrpSpPr>
        <p:grpSpPr>
          <a:xfrm rot="0">
            <a:off x="728153" y="1374196"/>
            <a:ext cx="13741805" cy="7948531"/>
            <a:chOff x="0" y="0"/>
            <a:chExt cx="18322407" cy="10598042"/>
          </a:xfrm>
        </p:grpSpPr>
        <p:sp>
          <p:nvSpPr>
            <p:cNvPr name="TextBox 5" id="5"/>
            <p:cNvSpPr txBox="true"/>
            <p:nvPr/>
          </p:nvSpPr>
          <p:spPr>
            <a:xfrm rot="0">
              <a:off x="0" y="0"/>
              <a:ext cx="18322407" cy="1409700"/>
            </a:xfrm>
            <a:prstGeom prst="rect">
              <a:avLst/>
            </a:prstGeom>
          </p:spPr>
          <p:txBody>
            <a:bodyPr anchor="t" rtlCol="false" tIns="0" lIns="0" bIns="0" rIns="0">
              <a:spAutoFit/>
            </a:bodyPr>
            <a:lstStyle/>
            <a:p>
              <a:pPr algn="l" marL="0" indent="0" lvl="0">
                <a:lnSpc>
                  <a:spcPts val="8399"/>
                </a:lnSpc>
                <a:spcBef>
                  <a:spcPct val="0"/>
                </a:spcBef>
              </a:pPr>
              <a:r>
                <a:rPr lang="en-US" sz="6999">
                  <a:solidFill>
                    <a:srgbClr val="2B2B2B"/>
                  </a:solidFill>
                  <a:latin typeface="Hagrid"/>
                </a:rPr>
                <a:t>Workplan</a:t>
              </a:r>
            </a:p>
          </p:txBody>
        </p:sp>
        <p:sp>
          <p:nvSpPr>
            <p:cNvPr name="TextBox 6" id="6"/>
            <p:cNvSpPr txBox="true"/>
            <p:nvPr/>
          </p:nvSpPr>
          <p:spPr>
            <a:xfrm rot="0">
              <a:off x="0" y="1949554"/>
              <a:ext cx="18322407" cy="8648488"/>
            </a:xfrm>
            <a:prstGeom prst="rect">
              <a:avLst/>
            </a:prstGeom>
          </p:spPr>
          <p:txBody>
            <a:bodyPr anchor="t" rtlCol="false" tIns="0" lIns="0" bIns="0" rIns="0">
              <a:spAutoFit/>
            </a:bodyPr>
            <a:lstStyle/>
            <a:p>
              <a:pPr>
                <a:lnSpc>
                  <a:spcPts val="4339"/>
                </a:lnSpc>
              </a:pPr>
            </a:p>
            <a:p>
              <a:pPr>
                <a:lnSpc>
                  <a:spcPts val="4339"/>
                </a:lnSpc>
              </a:pPr>
              <a:r>
                <a:rPr lang="en-US" sz="3099">
                  <a:solidFill>
                    <a:srgbClr val="545454"/>
                  </a:solidFill>
                  <a:latin typeface="Hagrid"/>
                </a:rPr>
                <a:t>We have chosen the Agile methodology and the incremental model because it is </a:t>
              </a:r>
            </a:p>
            <a:p>
              <a:pPr>
                <a:lnSpc>
                  <a:spcPts val="4339"/>
                </a:lnSpc>
              </a:pPr>
              <a:r>
                <a:rPr lang="en-US" sz="3099">
                  <a:solidFill>
                    <a:srgbClr val="545454"/>
                  </a:solidFill>
                  <a:latin typeface="Hagrid"/>
                </a:rPr>
                <a:t>suitable for Google Maps, as it was initially developed in four countries and then </a:t>
              </a:r>
            </a:p>
            <a:p>
              <a:pPr>
                <a:lnSpc>
                  <a:spcPts val="4339"/>
                </a:lnSpc>
              </a:pPr>
              <a:r>
                <a:rPr lang="en-US" sz="3099">
                  <a:solidFill>
                    <a:srgbClr val="545454"/>
                  </a:solidFill>
                  <a:latin typeface="Hagrid"/>
                </a:rPr>
                <a:t>expanded to include all the world, the Agile allows the development of the application </a:t>
              </a:r>
            </a:p>
            <a:p>
              <a:pPr>
                <a:lnSpc>
                  <a:spcPts val="4339"/>
                </a:lnSpc>
              </a:pPr>
              <a:r>
                <a:rPr lang="en-US" sz="3099">
                  <a:solidFill>
                    <a:srgbClr val="545454"/>
                  </a:solidFill>
                  <a:latin typeface="Hagrid"/>
                </a:rPr>
                <a:t>flexible and fast, and the incremental model allows The ability to add features without </a:t>
              </a:r>
            </a:p>
            <a:p>
              <a:pPr>
                <a:lnSpc>
                  <a:spcPts val="4339"/>
                </a:lnSpc>
              </a:pPr>
              <a:r>
                <a:rPr lang="en-US" sz="3099">
                  <a:solidFill>
                    <a:srgbClr val="545454"/>
                  </a:solidFill>
                  <a:latin typeface="Hagrid"/>
                </a:rPr>
                <a:t>a negative impact on the application.</a:t>
              </a:r>
            </a:p>
            <a:p>
              <a:pPr>
                <a:lnSpc>
                  <a:spcPts val="4339"/>
                </a:lnSpc>
              </a:pPr>
            </a:p>
            <a:p>
              <a:pPr algn="l" marL="0" indent="0" lvl="0">
                <a:lnSpc>
                  <a:spcPts val="4339"/>
                </a:lnSpc>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1662681" y="-6438340"/>
            <a:ext cx="13761077" cy="14153590"/>
          </a:xfrm>
          <a:prstGeom prst="rect">
            <a:avLst/>
          </a:prstGeom>
        </p:spPr>
      </p:pic>
      <p:grpSp>
        <p:nvGrpSpPr>
          <p:cNvPr name="Group 3" id="3"/>
          <p:cNvGrpSpPr/>
          <p:nvPr/>
        </p:nvGrpSpPr>
        <p:grpSpPr>
          <a:xfrm rot="0">
            <a:off x="4689486" y="3311279"/>
            <a:ext cx="8465475" cy="3220244"/>
            <a:chOff x="0" y="0"/>
            <a:chExt cx="11287299" cy="4293659"/>
          </a:xfrm>
        </p:grpSpPr>
        <p:sp>
          <p:nvSpPr>
            <p:cNvPr name="TextBox 4" id="4"/>
            <p:cNvSpPr txBox="true"/>
            <p:nvPr/>
          </p:nvSpPr>
          <p:spPr>
            <a:xfrm rot="0">
              <a:off x="0" y="-190500"/>
              <a:ext cx="11287299" cy="1600200"/>
            </a:xfrm>
            <a:prstGeom prst="rect">
              <a:avLst/>
            </a:prstGeom>
          </p:spPr>
          <p:txBody>
            <a:bodyPr anchor="t" rtlCol="false" tIns="0" lIns="0" bIns="0" rIns="0">
              <a:spAutoFit/>
            </a:bodyPr>
            <a:lstStyle/>
            <a:p>
              <a:pPr marL="0" indent="0" lvl="0">
                <a:lnSpc>
                  <a:spcPts val="8399"/>
                </a:lnSpc>
                <a:spcBef>
                  <a:spcPct val="0"/>
                </a:spcBef>
              </a:pPr>
              <a:r>
                <a:rPr lang="en-US" sz="6999">
                  <a:solidFill>
                    <a:srgbClr val="2B2B2B"/>
                  </a:solidFill>
                  <a:latin typeface="Agrandir Bold"/>
                </a:rPr>
                <a:t>diagrams</a:t>
              </a:r>
              <a:r>
                <a:rPr lang="en-US" sz="6999">
                  <a:solidFill>
                    <a:srgbClr val="2B2B2B"/>
                  </a:solidFill>
                  <a:latin typeface="Agrandir"/>
                </a:rPr>
                <a:t>  </a:t>
              </a:r>
            </a:p>
          </p:txBody>
        </p:sp>
        <p:sp>
          <p:nvSpPr>
            <p:cNvPr name="TextBox 5" id="5"/>
            <p:cNvSpPr txBox="true"/>
            <p:nvPr/>
          </p:nvSpPr>
          <p:spPr>
            <a:xfrm rot="0">
              <a:off x="0" y="1819487"/>
              <a:ext cx="11287299" cy="2474171"/>
            </a:xfrm>
            <a:prstGeom prst="rect">
              <a:avLst/>
            </a:prstGeom>
          </p:spPr>
          <p:txBody>
            <a:bodyPr anchor="t" rtlCol="false" tIns="0" lIns="0" bIns="0" rIns="0">
              <a:spAutoFit/>
            </a:bodyPr>
            <a:lstStyle/>
            <a:p>
              <a:pPr marL="561342" indent="-280671" lvl="1">
                <a:lnSpc>
                  <a:spcPts val="3640"/>
                </a:lnSpc>
                <a:buFont typeface="Arial"/>
                <a:buChar char="•"/>
              </a:pPr>
              <a:r>
                <a:rPr lang="en-US" sz="2600">
                  <a:solidFill>
                    <a:srgbClr val="2B2B2B"/>
                  </a:solidFill>
                  <a:latin typeface="Agrandir"/>
                </a:rPr>
                <a:t>activity diagram </a:t>
              </a:r>
            </a:p>
            <a:p>
              <a:pPr marL="561342" indent="-280671" lvl="1">
                <a:lnSpc>
                  <a:spcPts val="3640"/>
                </a:lnSpc>
                <a:buFont typeface="Arial"/>
                <a:buChar char="•"/>
              </a:pPr>
              <a:r>
                <a:rPr lang="en-US" sz="2600">
                  <a:solidFill>
                    <a:srgbClr val="2B2B2B"/>
                  </a:solidFill>
                  <a:latin typeface="Agrandir"/>
                </a:rPr>
                <a:t>use case diagram </a:t>
              </a:r>
            </a:p>
            <a:p>
              <a:pPr marL="561342" indent="-280671" lvl="1">
                <a:lnSpc>
                  <a:spcPts val="3640"/>
                </a:lnSpc>
                <a:buFont typeface="Arial"/>
                <a:buChar char="•"/>
              </a:pPr>
              <a:r>
                <a:rPr lang="en-US" sz="2600">
                  <a:solidFill>
                    <a:srgbClr val="2B2B2B"/>
                  </a:solidFill>
                  <a:latin typeface="Agrandir"/>
                </a:rPr>
                <a:t>sequence diagram </a:t>
              </a:r>
            </a:p>
            <a:p>
              <a:pPr marL="561342" indent="-280671" lvl="1">
                <a:lnSpc>
                  <a:spcPts val="3640"/>
                </a:lnSpc>
                <a:buFont typeface="Arial"/>
                <a:buChar char="•"/>
              </a:pPr>
              <a:r>
                <a:rPr lang="en-US" sz="2600">
                  <a:solidFill>
                    <a:srgbClr val="2B2B2B"/>
                  </a:solidFill>
                  <a:latin typeface="Agrandir"/>
                </a:rPr>
                <a:t>class diagram </a:t>
              </a:r>
            </a:p>
          </p:txBody>
        </p:sp>
      </p:grpSp>
      <p:pic>
        <p:nvPicPr>
          <p:cNvPr name="Picture 6" id="6"/>
          <p:cNvPicPr>
            <a:picLocks noChangeAspect="true"/>
          </p:cNvPicPr>
          <p:nvPr/>
        </p:nvPicPr>
        <p:blipFill>
          <a:blip r:embed="rId3">
            <a:alphaModFix amt="25000"/>
          </a:blip>
          <a:srcRect l="0" t="0" r="0" b="0"/>
          <a:stretch>
            <a:fillRect/>
          </a:stretch>
        </p:blipFill>
        <p:spPr>
          <a:xfrm flipH="false" flipV="false" rot="0">
            <a:off x="11511932" y="6947324"/>
            <a:ext cx="8674222" cy="7652259"/>
          </a:xfrm>
          <a:prstGeom prst="rect">
            <a:avLst/>
          </a:prstGeom>
        </p:spPr>
      </p:pic>
      <p:pic>
        <p:nvPicPr>
          <p:cNvPr name="Picture 7" id="7"/>
          <p:cNvPicPr>
            <a:picLocks noChangeAspect="true"/>
          </p:cNvPicPr>
          <p:nvPr/>
        </p:nvPicPr>
        <p:blipFill>
          <a:blip r:embed="rId4">
            <a:alphaModFix amt="25000"/>
          </a:blip>
          <a:srcRect l="0" t="0" r="0" b="0"/>
          <a:stretch>
            <a:fillRect/>
          </a:stretch>
        </p:blipFill>
        <p:spPr>
          <a:xfrm flipH="false" flipV="false" rot="0">
            <a:off x="15141061" y="2810706"/>
            <a:ext cx="6293877" cy="5612932"/>
          </a:xfrm>
          <a:prstGeom prst="rect">
            <a:avLst/>
          </a:prstGeom>
        </p:spPr>
      </p:pic>
      <p:pic>
        <p:nvPicPr>
          <p:cNvPr name="Picture 8" id="8"/>
          <p:cNvPicPr>
            <a:picLocks noChangeAspect="true"/>
          </p:cNvPicPr>
          <p:nvPr/>
        </p:nvPicPr>
        <p:blipFill>
          <a:blip r:embed="rId5">
            <a:alphaModFix amt="25000"/>
          </a:blip>
          <a:srcRect l="0" t="0" r="0" b="0"/>
          <a:stretch>
            <a:fillRect/>
          </a:stretch>
        </p:blipFill>
        <p:spPr>
          <a:xfrm flipH="false" flipV="false" rot="-3435299">
            <a:off x="-3167656" y="638455"/>
            <a:ext cx="6335313" cy="7076795"/>
          </a:xfrm>
          <a:prstGeom prst="rect">
            <a:avLst/>
          </a:prstGeom>
        </p:spPr>
      </p:pic>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6481524">
            <a:off x="-5112611" y="-2789595"/>
            <a:ext cx="14212948" cy="15866191"/>
          </a:xfrm>
          <a:prstGeom prst="rect">
            <a:avLst/>
          </a:prstGeom>
        </p:spPr>
      </p:pic>
      <p:pic>
        <p:nvPicPr>
          <p:cNvPr name="Picture 3" id="3"/>
          <p:cNvPicPr>
            <a:picLocks noChangeAspect="true"/>
          </p:cNvPicPr>
          <p:nvPr/>
        </p:nvPicPr>
        <p:blipFill>
          <a:blip r:embed="rId3">
            <a:alphaModFix amt="25000"/>
          </a:blip>
          <a:srcRect l="0" t="0" r="0" b="0"/>
          <a:stretch>
            <a:fillRect/>
          </a:stretch>
        </p:blipFill>
        <p:spPr>
          <a:xfrm flipH="false" flipV="false" rot="8540967">
            <a:off x="11045685" y="-4839949"/>
            <a:ext cx="8031035" cy="8016846"/>
          </a:xfrm>
          <a:prstGeom prst="rect">
            <a:avLst/>
          </a:prstGeom>
        </p:spPr>
      </p:pic>
      <p:pic>
        <p:nvPicPr>
          <p:cNvPr name="Picture 4" id="4"/>
          <p:cNvPicPr>
            <a:picLocks noChangeAspect="true"/>
          </p:cNvPicPr>
          <p:nvPr/>
        </p:nvPicPr>
        <p:blipFill>
          <a:blip r:embed="rId4">
            <a:alphaModFix amt="25000"/>
          </a:blip>
          <a:srcRect l="0" t="0" r="0" b="0"/>
          <a:stretch>
            <a:fillRect/>
          </a:stretch>
        </p:blipFill>
        <p:spPr>
          <a:xfrm flipH="false" flipV="false" rot="-3311130">
            <a:off x="14790428" y="6444896"/>
            <a:ext cx="5413008" cy="5626807"/>
          </a:xfrm>
          <a:prstGeom prst="rect">
            <a:avLst/>
          </a:prstGeom>
        </p:spPr>
      </p:pic>
      <p:sp>
        <p:nvSpPr>
          <p:cNvPr name="TextBox 5" id="5"/>
          <p:cNvSpPr txBox="true"/>
          <p:nvPr/>
        </p:nvSpPr>
        <p:spPr>
          <a:xfrm rot="0">
            <a:off x="1028700" y="2000790"/>
            <a:ext cx="16230600" cy="1247775"/>
          </a:xfrm>
          <a:prstGeom prst="rect">
            <a:avLst/>
          </a:prstGeom>
        </p:spPr>
        <p:txBody>
          <a:bodyPr anchor="t" rtlCol="false" tIns="0" lIns="0" bIns="0" rIns="0">
            <a:spAutoFit/>
          </a:bodyPr>
          <a:lstStyle/>
          <a:p>
            <a:pPr algn="l" marL="0" indent="0" lvl="0">
              <a:lnSpc>
                <a:spcPts val="8399"/>
              </a:lnSpc>
              <a:spcBef>
                <a:spcPct val="0"/>
              </a:spcBef>
            </a:pPr>
            <a:r>
              <a:rPr lang="en-US" sz="6999">
                <a:solidFill>
                  <a:srgbClr val="2B2B2B"/>
                </a:solidFill>
                <a:latin typeface="Agrandir"/>
              </a:rPr>
              <a:t>activity diagram </a:t>
            </a:r>
          </a:p>
        </p:txBody>
      </p:sp>
      <p:sp>
        <p:nvSpPr>
          <p:cNvPr name="TextBox 6" id="6"/>
          <p:cNvSpPr txBox="true"/>
          <p:nvPr/>
        </p:nvSpPr>
        <p:spPr>
          <a:xfrm rot="0">
            <a:off x="1028700" y="3202162"/>
            <a:ext cx="15322478" cy="6503035"/>
          </a:xfrm>
          <a:prstGeom prst="rect">
            <a:avLst/>
          </a:prstGeom>
        </p:spPr>
        <p:txBody>
          <a:bodyPr anchor="t" rtlCol="false" tIns="0" lIns="0" bIns="0" rIns="0">
            <a:spAutoFit/>
          </a:bodyPr>
          <a:lstStyle/>
          <a:p>
            <a:pPr>
              <a:lnSpc>
                <a:spcPts val="4339"/>
              </a:lnSpc>
            </a:pPr>
            <a:r>
              <a:rPr lang="en-US" sz="3099">
                <a:solidFill>
                  <a:srgbClr val="545454"/>
                </a:solidFill>
                <a:latin typeface="Hagrid"/>
              </a:rPr>
              <a:t>in the activity diagram, We explained the user journey in the app :</a:t>
            </a:r>
          </a:p>
          <a:p>
            <a:pPr algn="l" marL="0" indent="0" lvl="0">
              <a:lnSpc>
                <a:spcPts val="4339"/>
              </a:lnSpc>
              <a:spcBef>
                <a:spcPct val="0"/>
              </a:spcBef>
            </a:pPr>
            <a:r>
              <a:rPr lang="en-US" sz="3099">
                <a:solidFill>
                  <a:srgbClr val="545454"/>
                </a:solidFill>
                <a:latin typeface="Hagrid"/>
              </a:rPr>
              <a:t>We explained the user’s journey in the application, where he receives the home page and can access the world map through it. There are important icons on this page, the most important of which is the search icon, which allows the user to search using the name of the place or its coordinates The user can also search through icons for types of places, such as restaurants, hotels, hospitals, and many others After searching for a place and choosing it, the user can view a lot about the place, including information about the place, comments and ratings from previous visitors, or even pictures of the place. Through this page, he can save the place or display directions to the place and start following the route.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3916450" y="-2665246"/>
            <a:ext cx="5334494" cy="4895828"/>
          </a:xfrm>
          <a:prstGeom prst="rect">
            <a:avLst/>
          </a:prstGeom>
        </p:spPr>
      </p:pic>
      <p:sp>
        <p:nvSpPr>
          <p:cNvPr name="Freeform 3" id="3"/>
          <p:cNvSpPr/>
          <p:nvPr/>
        </p:nvSpPr>
        <p:spPr>
          <a:xfrm flipH="false" flipV="false" rot="0">
            <a:off x="2777367" y="838007"/>
            <a:ext cx="12733266" cy="8610986"/>
          </a:xfrm>
          <a:custGeom>
            <a:avLst/>
            <a:gdLst/>
            <a:ahLst/>
            <a:cxnLst/>
            <a:rect r="r" b="b" t="t" l="l"/>
            <a:pathLst>
              <a:path h="8610986" w="12733266">
                <a:moveTo>
                  <a:pt x="0" y="0"/>
                </a:moveTo>
                <a:lnTo>
                  <a:pt x="12733266" y="0"/>
                </a:lnTo>
                <a:lnTo>
                  <a:pt x="12733266" y="8610986"/>
                </a:lnTo>
                <a:lnTo>
                  <a:pt x="0" y="8610986"/>
                </a:lnTo>
                <a:lnTo>
                  <a:pt x="0" y="0"/>
                </a:lnTo>
                <a:close/>
              </a:path>
            </a:pathLst>
          </a:custGeom>
          <a:blipFill>
            <a:blip r:embed="rId3"/>
            <a:stretch>
              <a:fillRect l="0" t="0" r="0" b="0"/>
            </a:stretch>
          </a:blipFill>
          <a:ln w="38100" cap="sq">
            <a:solidFill>
              <a:srgbClr val="000000"/>
            </a:solidFill>
            <a:prstDash val="solid"/>
            <a:miter/>
          </a:ln>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2511451" y="1028700"/>
            <a:ext cx="19770751" cy="18262535"/>
          </a:xfrm>
          <a:prstGeom prst="rect">
            <a:avLst/>
          </a:prstGeom>
        </p:spPr>
      </p:pic>
      <p:sp>
        <p:nvSpPr>
          <p:cNvPr name="TextBox 3" id="3"/>
          <p:cNvSpPr txBox="true"/>
          <p:nvPr/>
        </p:nvSpPr>
        <p:spPr>
          <a:xfrm rot="0">
            <a:off x="1028700" y="3471267"/>
            <a:ext cx="16230600" cy="6503035"/>
          </a:xfrm>
          <a:prstGeom prst="rect">
            <a:avLst/>
          </a:prstGeom>
        </p:spPr>
        <p:txBody>
          <a:bodyPr anchor="t" rtlCol="false" tIns="0" lIns="0" bIns="0" rIns="0">
            <a:spAutoFit/>
          </a:bodyPr>
          <a:lstStyle/>
          <a:p>
            <a:pPr>
              <a:lnSpc>
                <a:spcPts val="4340"/>
              </a:lnSpc>
            </a:pPr>
            <a:r>
              <a:rPr lang="en-US" sz="3100">
                <a:solidFill>
                  <a:srgbClr val="545454"/>
                </a:solidFill>
                <a:latin typeface="Hagrid"/>
              </a:rPr>
              <a:t>in use case modeling we took 4 main actors:</a:t>
            </a:r>
          </a:p>
          <a:p>
            <a:pPr marL="669293" indent="-334646" lvl="1">
              <a:lnSpc>
                <a:spcPts val="4340"/>
              </a:lnSpc>
              <a:buFont typeface="Arial"/>
              <a:buChar char="•"/>
            </a:pPr>
            <a:r>
              <a:rPr lang="en-US" sz="3100">
                <a:solidFill>
                  <a:srgbClr val="545454"/>
                </a:solidFill>
                <a:latin typeface="Hagrid"/>
              </a:rPr>
              <a:t>Guest user and Its most important operations are: View map - search for place - follow the specified path</a:t>
            </a:r>
          </a:p>
          <a:p>
            <a:pPr marL="669293" indent="-334646" lvl="1">
              <a:lnSpc>
                <a:spcPts val="4340"/>
              </a:lnSpc>
              <a:buFont typeface="Arial"/>
              <a:buChar char="•"/>
            </a:pPr>
            <a:r>
              <a:rPr lang="en-US" sz="3100">
                <a:solidFill>
                  <a:srgbClr val="545454"/>
                </a:solidFill>
                <a:latin typeface="Hagrid"/>
              </a:rPr>
              <a:t>Register user and Its most important operations are: login by e-mail - adding comments and ratings to a place - adding a report</a:t>
            </a:r>
          </a:p>
          <a:p>
            <a:pPr marL="669293" indent="-334646" lvl="1">
              <a:lnSpc>
                <a:spcPts val="4340"/>
              </a:lnSpc>
              <a:buFont typeface="Arial"/>
              <a:buChar char="•"/>
            </a:pPr>
            <a:r>
              <a:rPr lang="en-US" sz="3100">
                <a:solidFill>
                  <a:srgbClr val="545454"/>
                </a:solidFill>
                <a:latin typeface="Hagrid"/>
              </a:rPr>
              <a:t>Business owner and Its most important operations are: adding a commercial site - determining the opening and closing time - Selling a ticket to enter</a:t>
            </a:r>
          </a:p>
          <a:p>
            <a:pPr marL="669293" indent="-334646" lvl="1">
              <a:lnSpc>
                <a:spcPts val="4340"/>
              </a:lnSpc>
              <a:buFont typeface="Arial"/>
              <a:buChar char="•"/>
            </a:pPr>
            <a:r>
              <a:rPr lang="en-US" sz="3100">
                <a:solidFill>
                  <a:srgbClr val="545454"/>
                </a:solidFill>
                <a:latin typeface="Hagrid"/>
              </a:rPr>
              <a:t>Developers and Its most important operations are: accepting trusted commercial sites - adding map updates(new areas) - deleting offensive comments</a:t>
            </a:r>
          </a:p>
          <a:p>
            <a:pPr algn="l">
              <a:lnSpc>
                <a:spcPts val="4340"/>
              </a:lnSpc>
              <a:spcBef>
                <a:spcPct val="0"/>
              </a:spcBef>
            </a:pPr>
          </a:p>
        </p:txBody>
      </p:sp>
      <p:sp>
        <p:nvSpPr>
          <p:cNvPr name="TextBox 4" id="4"/>
          <p:cNvSpPr txBox="true"/>
          <p:nvPr/>
        </p:nvSpPr>
        <p:spPr>
          <a:xfrm rot="0">
            <a:off x="1028700" y="1747632"/>
            <a:ext cx="12184569" cy="1057275"/>
          </a:xfrm>
          <a:prstGeom prst="rect">
            <a:avLst/>
          </a:prstGeom>
        </p:spPr>
        <p:txBody>
          <a:bodyPr anchor="t" rtlCol="false" tIns="0" lIns="0" bIns="0" rIns="0">
            <a:spAutoFit/>
          </a:bodyPr>
          <a:lstStyle/>
          <a:p>
            <a:pPr algn="just" marL="0" indent="0" lvl="0">
              <a:lnSpc>
                <a:spcPts val="8399"/>
              </a:lnSpc>
              <a:spcBef>
                <a:spcPct val="0"/>
              </a:spcBef>
            </a:pPr>
            <a:r>
              <a:rPr lang="en-US" sz="6999">
                <a:solidFill>
                  <a:srgbClr val="2B2B2B"/>
                </a:solidFill>
                <a:latin typeface="Hagrid"/>
              </a:rPr>
              <a:t>use case modelling </a:t>
            </a:r>
          </a:p>
        </p:txBody>
      </p:sp>
      <p:pic>
        <p:nvPicPr>
          <p:cNvPr name="Picture 5" id="5"/>
          <p:cNvPicPr>
            <a:picLocks noChangeAspect="true"/>
          </p:cNvPicPr>
          <p:nvPr/>
        </p:nvPicPr>
        <p:blipFill>
          <a:blip r:embed="rId3">
            <a:alphaModFix amt="25000"/>
          </a:blip>
          <a:srcRect l="0" t="0" r="0" b="0"/>
          <a:stretch>
            <a:fillRect/>
          </a:stretch>
        </p:blipFill>
        <p:spPr>
          <a:xfrm flipH="false" flipV="false" rot="-3982960">
            <a:off x="11753058" y="-3234093"/>
            <a:ext cx="5352514" cy="7410352"/>
          </a:xfrm>
          <a:prstGeom prst="rect">
            <a:avLst/>
          </a:prstGeom>
        </p:spPr>
      </p:pic>
      <p:pic>
        <p:nvPicPr>
          <p:cNvPr name="Picture 6" id="6"/>
          <p:cNvPicPr>
            <a:picLocks noChangeAspect="true"/>
          </p:cNvPicPr>
          <p:nvPr/>
        </p:nvPicPr>
        <p:blipFill>
          <a:blip r:embed="rId4">
            <a:alphaModFix amt="25000"/>
          </a:blip>
          <a:srcRect l="0" t="0" r="0" b="0"/>
          <a:stretch>
            <a:fillRect/>
          </a:stretch>
        </p:blipFill>
        <p:spPr>
          <a:xfrm flipH="false" flipV="false" rot="-1644077">
            <a:off x="16162301" y="-1063836"/>
            <a:ext cx="5468057" cy="6108036"/>
          </a:xfrm>
          <a:prstGeom prst="rect">
            <a:avLst/>
          </a:prstGeom>
        </p:spPr>
      </p:pic>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grpSp>
        <p:nvGrpSpPr>
          <p:cNvPr name="Group 2" id="2"/>
          <p:cNvGrpSpPr/>
          <p:nvPr/>
        </p:nvGrpSpPr>
        <p:grpSpPr>
          <a:xfrm rot="0">
            <a:off x="2842930" y="574656"/>
            <a:ext cx="12712143" cy="9362614"/>
            <a:chOff x="0" y="0"/>
            <a:chExt cx="16949524" cy="12483486"/>
          </a:xfrm>
        </p:grpSpPr>
        <p:sp>
          <p:nvSpPr>
            <p:cNvPr name="Freeform 3" id="3"/>
            <p:cNvSpPr/>
            <p:nvPr/>
          </p:nvSpPr>
          <p:spPr>
            <a:xfrm flipH="false" flipV="false" rot="0">
              <a:off x="0" y="14993"/>
              <a:ext cx="8730380" cy="12468493"/>
            </a:xfrm>
            <a:custGeom>
              <a:avLst/>
              <a:gdLst/>
              <a:ahLst/>
              <a:cxnLst/>
              <a:rect r="r" b="b" t="t" l="l"/>
              <a:pathLst>
                <a:path h="12468493" w="8730380">
                  <a:moveTo>
                    <a:pt x="0" y="0"/>
                  </a:moveTo>
                  <a:lnTo>
                    <a:pt x="8730380" y="0"/>
                  </a:lnTo>
                  <a:lnTo>
                    <a:pt x="8730380" y="12468493"/>
                  </a:lnTo>
                  <a:lnTo>
                    <a:pt x="0" y="12468493"/>
                  </a:lnTo>
                  <a:lnTo>
                    <a:pt x="0" y="0"/>
                  </a:lnTo>
                  <a:close/>
                </a:path>
              </a:pathLst>
            </a:custGeom>
            <a:blipFill>
              <a:blip r:embed="rId2"/>
              <a:stretch>
                <a:fillRect l="0" t="0" r="0" b="0"/>
              </a:stretch>
            </a:blipFill>
            <a:ln cap="sq">
              <a:noFill/>
              <a:prstDash val="solid"/>
              <a:miter/>
            </a:ln>
          </p:spPr>
        </p:sp>
        <p:sp>
          <p:nvSpPr>
            <p:cNvPr name="Freeform 4" id="4"/>
            <p:cNvSpPr/>
            <p:nvPr/>
          </p:nvSpPr>
          <p:spPr>
            <a:xfrm flipH="false" flipV="false" rot="0">
              <a:off x="9731761" y="0"/>
              <a:ext cx="7217763" cy="6091792"/>
            </a:xfrm>
            <a:custGeom>
              <a:avLst/>
              <a:gdLst/>
              <a:ahLst/>
              <a:cxnLst/>
              <a:rect r="r" b="b" t="t" l="l"/>
              <a:pathLst>
                <a:path h="6091792" w="7217763">
                  <a:moveTo>
                    <a:pt x="0" y="0"/>
                  </a:moveTo>
                  <a:lnTo>
                    <a:pt x="7217763" y="0"/>
                  </a:lnTo>
                  <a:lnTo>
                    <a:pt x="7217763" y="6091792"/>
                  </a:lnTo>
                  <a:lnTo>
                    <a:pt x="0" y="6091792"/>
                  </a:lnTo>
                  <a:lnTo>
                    <a:pt x="0" y="0"/>
                  </a:lnTo>
                  <a:close/>
                </a:path>
              </a:pathLst>
            </a:custGeom>
            <a:blipFill>
              <a:blip r:embed="rId3"/>
              <a:stretch>
                <a:fillRect l="0" t="0" r="0" b="0"/>
              </a:stretch>
            </a:blipFill>
          </p:spPr>
        </p:sp>
        <p:sp>
          <p:nvSpPr>
            <p:cNvPr name="Freeform 5" id="5"/>
            <p:cNvSpPr/>
            <p:nvPr/>
          </p:nvSpPr>
          <p:spPr>
            <a:xfrm flipH="false" flipV="false" rot="0">
              <a:off x="9731761" y="6434227"/>
              <a:ext cx="7217763" cy="6049259"/>
            </a:xfrm>
            <a:custGeom>
              <a:avLst/>
              <a:gdLst/>
              <a:ahLst/>
              <a:cxnLst/>
              <a:rect r="r" b="b" t="t" l="l"/>
              <a:pathLst>
                <a:path h="6049259" w="7217763">
                  <a:moveTo>
                    <a:pt x="0" y="0"/>
                  </a:moveTo>
                  <a:lnTo>
                    <a:pt x="7217763" y="0"/>
                  </a:lnTo>
                  <a:lnTo>
                    <a:pt x="7217763" y="6049259"/>
                  </a:lnTo>
                  <a:lnTo>
                    <a:pt x="0" y="6049259"/>
                  </a:lnTo>
                  <a:lnTo>
                    <a:pt x="0" y="0"/>
                  </a:lnTo>
                  <a:close/>
                </a:path>
              </a:pathLst>
            </a:custGeom>
            <a:blipFill>
              <a:blip r:embed="rId4"/>
              <a:stretch>
                <a:fillRect l="0" t="0" r="0" b="0"/>
              </a:stretch>
            </a:blipFill>
          </p:spPr>
        </p:sp>
      </p:grpSp>
      <p:pic>
        <p:nvPicPr>
          <p:cNvPr name="Picture 6" id="6"/>
          <p:cNvPicPr>
            <a:picLocks noChangeAspect="true"/>
          </p:cNvPicPr>
          <p:nvPr/>
        </p:nvPicPr>
        <p:blipFill>
          <a:blip r:embed="rId5"/>
          <a:srcRect l="0" t="0" r="0" b="0"/>
          <a:stretch>
            <a:fillRect/>
          </a:stretch>
        </p:blipFill>
        <p:spPr>
          <a:xfrm flipH="false" flipV="false" rot="0">
            <a:off x="13916450" y="-2665246"/>
            <a:ext cx="5334494" cy="4895828"/>
          </a:xfrm>
          <a:prstGeom prst="rect">
            <a:avLst/>
          </a:prstGeom>
        </p:spPr>
      </p:pic>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12859051" y="-2701563"/>
            <a:ext cx="6790791" cy="6232371"/>
          </a:xfrm>
          <a:prstGeom prst="rect">
            <a:avLst/>
          </a:prstGeom>
        </p:spPr>
      </p:pic>
      <p:grpSp>
        <p:nvGrpSpPr>
          <p:cNvPr name="Group 3" id="3"/>
          <p:cNvGrpSpPr/>
          <p:nvPr/>
        </p:nvGrpSpPr>
        <p:grpSpPr>
          <a:xfrm rot="0">
            <a:off x="454536" y="1961186"/>
            <a:ext cx="14610498" cy="5350510"/>
            <a:chOff x="0" y="0"/>
            <a:chExt cx="19480664" cy="7134013"/>
          </a:xfrm>
        </p:grpSpPr>
        <p:sp>
          <p:nvSpPr>
            <p:cNvPr name="TextBox 4" id="4"/>
            <p:cNvSpPr txBox="true"/>
            <p:nvPr/>
          </p:nvSpPr>
          <p:spPr>
            <a:xfrm rot="0">
              <a:off x="0" y="2105025"/>
              <a:ext cx="19480664" cy="5028988"/>
            </a:xfrm>
            <a:prstGeom prst="rect">
              <a:avLst/>
            </a:prstGeom>
          </p:spPr>
          <p:txBody>
            <a:bodyPr anchor="t" rtlCol="false" tIns="0" lIns="0" bIns="0" rIns="0">
              <a:spAutoFit/>
            </a:bodyPr>
            <a:lstStyle/>
            <a:p>
              <a:pPr>
                <a:lnSpc>
                  <a:spcPts val="4339"/>
                </a:lnSpc>
              </a:pPr>
              <a:r>
                <a:rPr lang="en-US" sz="3099">
                  <a:solidFill>
                    <a:srgbClr val="545454"/>
                  </a:solidFill>
                  <a:latin typeface="Hagrid"/>
                </a:rPr>
                <a:t>In sequence diagram, we explained the chronology of some of the possible events in the application, such as the process of choosing a place</a:t>
              </a:r>
            </a:p>
            <a:p>
              <a:pPr algn="l" marL="0" indent="0" lvl="0">
                <a:lnSpc>
                  <a:spcPts val="4339"/>
                </a:lnSpc>
              </a:pPr>
              <a:r>
                <a:rPr lang="en-US" sz="3099">
                  <a:solidFill>
                    <a:srgbClr val="545454"/>
                  </a:solidFill>
                  <a:latin typeface="Hagrid"/>
                </a:rPr>
                <a:t>In this event, the user opens the application, and the home page is displayed to him. Then he chooses a place, and the data of the chosen place is sent to the database to verify its validity and is displayed if it exists. Otherwise, a message of non-existence is displayed.</a:t>
              </a:r>
            </a:p>
          </p:txBody>
        </p:sp>
        <p:sp>
          <p:nvSpPr>
            <p:cNvPr name="TextBox 5" id="5"/>
            <p:cNvSpPr txBox="true"/>
            <p:nvPr/>
          </p:nvSpPr>
          <p:spPr>
            <a:xfrm rot="0">
              <a:off x="0" y="0"/>
              <a:ext cx="19480664" cy="1409700"/>
            </a:xfrm>
            <a:prstGeom prst="rect">
              <a:avLst/>
            </a:prstGeom>
          </p:spPr>
          <p:txBody>
            <a:bodyPr anchor="t" rtlCol="false" tIns="0" lIns="0" bIns="0" rIns="0">
              <a:spAutoFit/>
            </a:bodyPr>
            <a:lstStyle/>
            <a:p>
              <a:pPr marL="0" indent="0" lvl="0">
                <a:lnSpc>
                  <a:spcPts val="8399"/>
                </a:lnSpc>
                <a:spcBef>
                  <a:spcPct val="0"/>
                </a:spcBef>
              </a:pPr>
              <a:r>
                <a:rPr lang="en-US" sz="6999">
                  <a:solidFill>
                    <a:srgbClr val="2B2B2B"/>
                  </a:solidFill>
                  <a:latin typeface="Hagrid"/>
                </a:rPr>
                <a:t>Sequence diagrams </a:t>
              </a:r>
            </a:p>
          </p:txBody>
        </p:sp>
      </p:grpSp>
      <p:pic>
        <p:nvPicPr>
          <p:cNvPr name="Picture 6" id="6"/>
          <p:cNvPicPr>
            <a:picLocks noChangeAspect="true"/>
          </p:cNvPicPr>
          <p:nvPr/>
        </p:nvPicPr>
        <p:blipFill>
          <a:blip r:embed="rId3"/>
          <a:srcRect l="0" t="0" r="0" b="0"/>
          <a:stretch>
            <a:fillRect/>
          </a:stretch>
        </p:blipFill>
        <p:spPr>
          <a:xfrm flipH="false" flipV="false" rot="0">
            <a:off x="12617590" y="-2329861"/>
            <a:ext cx="6790791" cy="6232371"/>
          </a:xfrm>
          <a:prstGeom prst="rect">
            <a:avLst/>
          </a:prstGeom>
        </p:spPr>
      </p:pic>
      <p:pic>
        <p:nvPicPr>
          <p:cNvPr name="Picture 7" id="7"/>
          <p:cNvPicPr>
            <a:picLocks noChangeAspect="true"/>
          </p:cNvPicPr>
          <p:nvPr/>
        </p:nvPicPr>
        <p:blipFill>
          <a:blip r:embed="rId3"/>
          <a:srcRect l="0" t="0" r="0" b="0"/>
          <a:stretch>
            <a:fillRect/>
          </a:stretch>
        </p:blipFill>
        <p:spPr>
          <a:xfrm flipH="false" flipV="false" rot="-9539266">
            <a:off x="-2098173" y="7203953"/>
            <a:ext cx="6253747" cy="5739489"/>
          </a:xfrm>
          <a:prstGeom prst="rect">
            <a:avLst/>
          </a:prstGeom>
        </p:spPr>
      </p:pic>
      <p:pic>
        <p:nvPicPr>
          <p:cNvPr name="Picture 8" id="8"/>
          <p:cNvPicPr>
            <a:picLocks noChangeAspect="true"/>
          </p:cNvPicPr>
          <p:nvPr/>
        </p:nvPicPr>
        <p:blipFill>
          <a:blip r:embed="rId3"/>
          <a:srcRect l="0" t="0" r="0" b="0"/>
          <a:stretch>
            <a:fillRect/>
          </a:stretch>
        </p:blipFill>
        <p:spPr>
          <a:xfrm flipH="false" flipV="false" rot="-9723871">
            <a:off x="-1703564" y="6910907"/>
            <a:ext cx="6345223" cy="5823442"/>
          </a:xfrm>
          <a:prstGeom prst="rect">
            <a:avLst/>
          </a:prstGeom>
        </p:spPr>
      </p:pic>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3916450" y="-2665246"/>
            <a:ext cx="5334494" cy="4895828"/>
          </a:xfrm>
          <a:prstGeom prst="rect">
            <a:avLst/>
          </a:prstGeom>
        </p:spPr>
      </p:pic>
      <p:sp>
        <p:nvSpPr>
          <p:cNvPr name="Freeform 3" id="3"/>
          <p:cNvSpPr/>
          <p:nvPr/>
        </p:nvSpPr>
        <p:spPr>
          <a:xfrm flipH="false" flipV="false" rot="0">
            <a:off x="2268882" y="1028700"/>
            <a:ext cx="13750237" cy="8229600"/>
          </a:xfrm>
          <a:custGeom>
            <a:avLst/>
            <a:gdLst/>
            <a:ahLst/>
            <a:cxnLst/>
            <a:rect r="r" b="b" t="t" l="l"/>
            <a:pathLst>
              <a:path h="8229600" w="13750237">
                <a:moveTo>
                  <a:pt x="0" y="0"/>
                </a:moveTo>
                <a:lnTo>
                  <a:pt x="13750236" y="0"/>
                </a:lnTo>
                <a:lnTo>
                  <a:pt x="13750236" y="8229600"/>
                </a:lnTo>
                <a:lnTo>
                  <a:pt x="0" y="8229600"/>
                </a:lnTo>
                <a:lnTo>
                  <a:pt x="0" y="0"/>
                </a:lnTo>
                <a:close/>
              </a:path>
            </a:pathLst>
          </a:custGeom>
          <a:blipFill>
            <a:blip r:embed="rId3"/>
            <a:stretch>
              <a:fillRect l="0" t="0" r="0" b="0"/>
            </a:stretch>
          </a:blipFill>
          <a:ln w="38100" cap="sq">
            <a:solidFill>
              <a:srgbClr val="000000"/>
            </a:solidFill>
            <a:prstDash val="solid"/>
            <a:miter/>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1662681" y="-6438340"/>
            <a:ext cx="13761077" cy="14153590"/>
          </a:xfrm>
          <a:prstGeom prst="rect">
            <a:avLst/>
          </a:prstGeom>
        </p:spPr>
      </p:pic>
      <p:sp>
        <p:nvSpPr>
          <p:cNvPr name="TextBox 3" id="3"/>
          <p:cNvSpPr txBox="true"/>
          <p:nvPr/>
        </p:nvSpPr>
        <p:spPr>
          <a:xfrm rot="0">
            <a:off x="790033" y="309562"/>
            <a:ext cx="12967151" cy="1247775"/>
          </a:xfrm>
          <a:prstGeom prst="rect">
            <a:avLst/>
          </a:prstGeom>
        </p:spPr>
        <p:txBody>
          <a:bodyPr anchor="t" rtlCol="false" tIns="0" lIns="0" bIns="0" rIns="0">
            <a:spAutoFit/>
          </a:bodyPr>
          <a:lstStyle/>
          <a:p>
            <a:pPr marL="0" indent="0" lvl="0">
              <a:lnSpc>
                <a:spcPts val="8399"/>
              </a:lnSpc>
              <a:spcBef>
                <a:spcPct val="0"/>
              </a:spcBef>
            </a:pPr>
            <a:r>
              <a:rPr lang="en-US" sz="6999">
                <a:solidFill>
                  <a:srgbClr val="2B2B2B"/>
                </a:solidFill>
                <a:latin typeface="Agrandir"/>
              </a:rPr>
              <a:t>README PAGE</a:t>
            </a:r>
          </a:p>
        </p:txBody>
      </p:sp>
      <p:sp>
        <p:nvSpPr>
          <p:cNvPr name="TextBox 4" id="4"/>
          <p:cNvSpPr txBox="true"/>
          <p:nvPr/>
        </p:nvSpPr>
        <p:spPr>
          <a:xfrm rot="0">
            <a:off x="1028700" y="1816764"/>
            <a:ext cx="15643009" cy="7645905"/>
          </a:xfrm>
          <a:prstGeom prst="rect">
            <a:avLst/>
          </a:prstGeom>
        </p:spPr>
        <p:txBody>
          <a:bodyPr anchor="t" rtlCol="false" tIns="0" lIns="0" bIns="0" rIns="0">
            <a:spAutoFit/>
          </a:bodyPr>
          <a:lstStyle/>
          <a:p>
            <a:pPr>
              <a:lnSpc>
                <a:spcPts val="3557"/>
              </a:lnSpc>
            </a:pPr>
            <a:r>
              <a:rPr lang="en-US" sz="2541">
                <a:solidFill>
                  <a:srgbClr val="2B2B2B"/>
                </a:solidFill>
                <a:latin typeface="Agrandir"/>
              </a:rPr>
              <a:t>One of the most prominent objectives of the project is to highlight several technical and analytical aspects that include preparing it from scratch.</a:t>
            </a:r>
          </a:p>
          <a:p>
            <a:pPr>
              <a:lnSpc>
                <a:spcPts val="3557"/>
              </a:lnSpc>
            </a:pPr>
            <a:r>
              <a:rPr lang="en-US" sz="2541">
                <a:solidFill>
                  <a:srgbClr val="2B2B2B"/>
                </a:solidFill>
                <a:latin typeface="Agrandir"/>
              </a:rPr>
              <a:t>Based on the assumption: Why was the application designed?</a:t>
            </a:r>
          </a:p>
          <a:p>
            <a:pPr>
              <a:lnSpc>
                <a:spcPts val="3557"/>
              </a:lnSpc>
            </a:pPr>
            <a:r>
              <a:rPr lang="en-US" sz="2541">
                <a:solidFill>
                  <a:srgbClr val="2B2B2B"/>
                </a:solidFill>
                <a:latin typeface="Agrandir"/>
              </a:rPr>
              <a:t>Issues that existed previously before the application design and suggested solutions that were included within the application .</a:t>
            </a:r>
          </a:p>
          <a:p>
            <a:pPr>
              <a:lnSpc>
                <a:spcPts val="3557"/>
              </a:lnSpc>
            </a:pPr>
            <a:r>
              <a:rPr lang="en-US" sz="2541">
                <a:solidFill>
                  <a:srgbClr val="2B2B2B"/>
                </a:solidFill>
                <a:latin typeface="Agrandir"/>
              </a:rPr>
              <a:t>Then analyze the requirements and divide them into functional and non-functional depending on several things.</a:t>
            </a:r>
          </a:p>
          <a:p>
            <a:pPr>
              <a:lnSpc>
                <a:spcPts val="3557"/>
              </a:lnSpc>
            </a:pPr>
            <a:r>
              <a:rPr lang="en-US" sz="2541">
                <a:solidFill>
                  <a:srgbClr val="2B2B2B"/>
                </a:solidFill>
                <a:latin typeface="Agrandir"/>
              </a:rPr>
              <a:t>A brief overview of the company producing this application (Google) and the methodology by which the application was designed was mentioned.</a:t>
            </a:r>
          </a:p>
          <a:p>
            <a:pPr>
              <a:lnSpc>
                <a:spcPts val="3557"/>
              </a:lnSpc>
            </a:pPr>
            <a:r>
              <a:rPr lang="en-US" sz="2541">
                <a:solidFill>
                  <a:srgbClr val="2B2B2B"/>
                </a:solidFill>
                <a:latin typeface="Agrandir"/>
              </a:rPr>
              <a:t>Based on the analytical aspect, there must be several models on which the application is based, to know many of them direct stakeholders and their roles, and each role represents a process belonging to a specific database and the chronology of certain operations such as seeing maps and others.</a:t>
            </a:r>
          </a:p>
          <a:p>
            <a:pPr>
              <a:lnSpc>
                <a:spcPts val="3557"/>
              </a:lnSpc>
            </a:pPr>
            <a:r>
              <a:rPr lang="en-US" sz="2541">
                <a:solidFill>
                  <a:srgbClr val="2B2B2B"/>
                </a:solidFill>
                <a:latin typeface="Agrandir"/>
              </a:rPr>
              <a:t>At the end of the project, the team gained experience in technical content analysis and software analysis from the roots.</a:t>
            </a:r>
          </a:p>
          <a:p>
            <a:pPr>
              <a:lnSpc>
                <a:spcPts val="3557"/>
              </a:lnSpc>
            </a:pPr>
          </a:p>
          <a:p>
            <a:pPr>
              <a:lnSpc>
                <a:spcPts val="3557"/>
              </a:lnSpc>
            </a:pPr>
            <a:r>
              <a:rPr lang="en-US" sz="2541">
                <a:solidFill>
                  <a:srgbClr val="2B2B2B"/>
                </a:solidFill>
                <a:latin typeface="Agrandir"/>
              </a:rPr>
              <a:t>Maryam Alkhraan</a:t>
            </a:r>
          </a:p>
          <a:p>
            <a:pPr>
              <a:lnSpc>
                <a:spcPts val="3557"/>
              </a:lnSpc>
            </a:pPr>
          </a:p>
        </p:txBody>
      </p:sp>
      <p:pic>
        <p:nvPicPr>
          <p:cNvPr name="Picture 5" id="5"/>
          <p:cNvPicPr>
            <a:picLocks noChangeAspect="true"/>
          </p:cNvPicPr>
          <p:nvPr/>
        </p:nvPicPr>
        <p:blipFill>
          <a:blip r:embed="rId3">
            <a:alphaModFix amt="25000"/>
          </a:blip>
          <a:srcRect l="0" t="0" r="0" b="0"/>
          <a:stretch>
            <a:fillRect/>
          </a:stretch>
        </p:blipFill>
        <p:spPr>
          <a:xfrm flipH="false" flipV="false" rot="0">
            <a:off x="11511932" y="6947324"/>
            <a:ext cx="8674222" cy="7652259"/>
          </a:xfrm>
          <a:prstGeom prst="rect">
            <a:avLst/>
          </a:prstGeom>
        </p:spPr>
      </p:pic>
      <p:pic>
        <p:nvPicPr>
          <p:cNvPr name="Picture 6" id="6"/>
          <p:cNvPicPr>
            <a:picLocks noChangeAspect="true"/>
          </p:cNvPicPr>
          <p:nvPr/>
        </p:nvPicPr>
        <p:blipFill>
          <a:blip r:embed="rId4">
            <a:alphaModFix amt="25000"/>
          </a:blip>
          <a:srcRect l="0" t="0" r="0" b="0"/>
          <a:stretch>
            <a:fillRect/>
          </a:stretch>
        </p:blipFill>
        <p:spPr>
          <a:xfrm flipH="false" flipV="false" rot="0">
            <a:off x="15141061" y="2810706"/>
            <a:ext cx="6293877" cy="5612932"/>
          </a:xfrm>
          <a:prstGeom prst="rect">
            <a:avLst/>
          </a:prstGeom>
        </p:spPr>
      </p:pic>
      <p:pic>
        <p:nvPicPr>
          <p:cNvPr name="Picture 7" id="7"/>
          <p:cNvPicPr>
            <a:picLocks noChangeAspect="true"/>
          </p:cNvPicPr>
          <p:nvPr/>
        </p:nvPicPr>
        <p:blipFill>
          <a:blip r:embed="rId5">
            <a:alphaModFix amt="25000"/>
          </a:blip>
          <a:srcRect l="0" t="0" r="0" b="0"/>
          <a:stretch>
            <a:fillRect/>
          </a:stretch>
        </p:blipFill>
        <p:spPr>
          <a:xfrm flipH="false" flipV="false" rot="-3435299">
            <a:off x="-3167656" y="638455"/>
            <a:ext cx="6335313" cy="7076795"/>
          </a:xfrm>
          <a:prstGeom prst="rect">
            <a:avLst/>
          </a:prstGeom>
        </p:spPr>
      </p:pic>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sp>
        <p:nvSpPr>
          <p:cNvPr name="Freeform 2" id="2"/>
          <p:cNvSpPr/>
          <p:nvPr/>
        </p:nvSpPr>
        <p:spPr>
          <a:xfrm flipH="false" flipV="false" rot="0">
            <a:off x="16921370" y="991777"/>
            <a:ext cx="337930" cy="337930"/>
          </a:xfrm>
          <a:custGeom>
            <a:avLst/>
            <a:gdLst/>
            <a:ahLst/>
            <a:cxnLst/>
            <a:rect r="r" b="b" t="t" l="l"/>
            <a:pathLst>
              <a:path h="337930" w="337930">
                <a:moveTo>
                  <a:pt x="0" y="0"/>
                </a:moveTo>
                <a:lnTo>
                  <a:pt x="337930" y="0"/>
                </a:lnTo>
                <a:lnTo>
                  <a:pt x="337930" y="337930"/>
                </a:lnTo>
                <a:lnTo>
                  <a:pt x="0" y="3379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25000"/>
          </a:blip>
          <a:srcRect l="0" t="0" r="0" b="0"/>
          <a:stretch>
            <a:fillRect/>
          </a:stretch>
        </p:blipFill>
        <p:spPr>
          <a:xfrm flipH="false" flipV="false" rot="-2932469">
            <a:off x="-2458732" y="-2682360"/>
            <a:ext cx="14388035" cy="16061643"/>
          </a:xfrm>
          <a:prstGeom prst="rect">
            <a:avLst/>
          </a:prstGeom>
          <a:ln cap="sq">
            <a:noFill/>
            <a:prstDash val="solid"/>
          </a:ln>
        </p:spPr>
      </p:pic>
      <p:grpSp>
        <p:nvGrpSpPr>
          <p:cNvPr name="Group 4" id="4"/>
          <p:cNvGrpSpPr/>
          <p:nvPr/>
        </p:nvGrpSpPr>
        <p:grpSpPr>
          <a:xfrm rot="0">
            <a:off x="1028700" y="1142327"/>
            <a:ext cx="13741805" cy="4148056"/>
            <a:chOff x="0" y="0"/>
            <a:chExt cx="18322407" cy="5530742"/>
          </a:xfrm>
        </p:grpSpPr>
        <p:sp>
          <p:nvSpPr>
            <p:cNvPr name="TextBox 5" id="5"/>
            <p:cNvSpPr txBox="true"/>
            <p:nvPr/>
          </p:nvSpPr>
          <p:spPr>
            <a:xfrm rot="0">
              <a:off x="0" y="0"/>
              <a:ext cx="18322407" cy="1409700"/>
            </a:xfrm>
            <a:prstGeom prst="rect">
              <a:avLst/>
            </a:prstGeom>
          </p:spPr>
          <p:txBody>
            <a:bodyPr anchor="t" rtlCol="false" tIns="0" lIns="0" bIns="0" rIns="0">
              <a:spAutoFit/>
            </a:bodyPr>
            <a:lstStyle/>
            <a:p>
              <a:pPr algn="l" marL="0" indent="0" lvl="0">
                <a:lnSpc>
                  <a:spcPts val="8399"/>
                </a:lnSpc>
                <a:spcBef>
                  <a:spcPct val="0"/>
                </a:spcBef>
              </a:pPr>
              <a:r>
                <a:rPr lang="en-US" sz="6999">
                  <a:solidFill>
                    <a:srgbClr val="2B2B2B"/>
                  </a:solidFill>
                  <a:latin typeface="Hagrid"/>
                </a:rPr>
                <a:t>class diagram </a:t>
              </a:r>
            </a:p>
          </p:txBody>
        </p:sp>
        <p:sp>
          <p:nvSpPr>
            <p:cNvPr name="TextBox 6" id="6"/>
            <p:cNvSpPr txBox="true"/>
            <p:nvPr/>
          </p:nvSpPr>
          <p:spPr>
            <a:xfrm rot="0">
              <a:off x="0" y="1949554"/>
              <a:ext cx="18322407" cy="3581188"/>
            </a:xfrm>
            <a:prstGeom prst="rect">
              <a:avLst/>
            </a:prstGeom>
          </p:spPr>
          <p:txBody>
            <a:bodyPr anchor="t" rtlCol="false" tIns="0" lIns="0" bIns="0" rIns="0">
              <a:spAutoFit/>
            </a:bodyPr>
            <a:lstStyle/>
            <a:p>
              <a:pPr>
                <a:lnSpc>
                  <a:spcPts val="4339"/>
                </a:lnSpc>
              </a:pPr>
              <a:r>
                <a:rPr lang="en-US" sz="3099">
                  <a:solidFill>
                    <a:srgbClr val="545454"/>
                  </a:solidFill>
                  <a:latin typeface="Hagrid"/>
                </a:rPr>
                <a:t>In class diagram, we have explained the most important classes that will be used in programming the application, and the relationships between them have been clarified, mentioning the characteristics of each class and the method used in it. </a:t>
              </a:r>
            </a:p>
            <a:p>
              <a:pPr algn="l" marL="0" indent="0" lvl="0">
                <a:lnSpc>
                  <a:spcPts val="4339"/>
                </a:lnSpc>
              </a:pPr>
            </a:p>
          </p:txBody>
        </p:sp>
      </p:grpSp>
      <p:grpSp>
        <p:nvGrpSpPr>
          <p:cNvPr name="Group 7" id="7"/>
          <p:cNvGrpSpPr/>
          <p:nvPr/>
        </p:nvGrpSpPr>
        <p:grpSpPr>
          <a:xfrm rot="0">
            <a:off x="1028700" y="4021320"/>
            <a:ext cx="13741805" cy="4806552"/>
            <a:chOff x="0" y="0"/>
            <a:chExt cx="18322407" cy="6408736"/>
          </a:xfrm>
        </p:grpSpPr>
        <p:sp>
          <p:nvSpPr>
            <p:cNvPr name="TextBox 8" id="8"/>
            <p:cNvSpPr txBox="true"/>
            <p:nvPr/>
          </p:nvSpPr>
          <p:spPr>
            <a:xfrm rot="0">
              <a:off x="0" y="-9525"/>
              <a:ext cx="18322407" cy="720725"/>
            </a:xfrm>
            <a:prstGeom prst="rect">
              <a:avLst/>
            </a:prstGeom>
          </p:spPr>
          <p:txBody>
            <a:bodyPr anchor="t" rtlCol="false" tIns="0" lIns="0" bIns="0" rIns="0">
              <a:spAutoFit/>
            </a:bodyPr>
            <a:lstStyle/>
            <a:p>
              <a:pPr algn="l" marL="0" indent="0" lvl="0">
                <a:lnSpc>
                  <a:spcPts val="4200"/>
                </a:lnSpc>
                <a:spcBef>
                  <a:spcPct val="0"/>
                </a:spcBef>
              </a:pPr>
            </a:p>
          </p:txBody>
        </p:sp>
        <p:sp>
          <p:nvSpPr>
            <p:cNvPr name="TextBox 9" id="9"/>
            <p:cNvSpPr txBox="true"/>
            <p:nvPr/>
          </p:nvSpPr>
          <p:spPr>
            <a:xfrm rot="0">
              <a:off x="0" y="1251054"/>
              <a:ext cx="18322407" cy="5157682"/>
            </a:xfrm>
            <a:prstGeom prst="rect">
              <a:avLst/>
            </a:prstGeom>
          </p:spPr>
          <p:txBody>
            <a:bodyPr anchor="t" rtlCol="false" tIns="0" lIns="0" bIns="0" rIns="0">
              <a:spAutoFit/>
            </a:bodyPr>
            <a:lstStyle/>
            <a:p>
              <a:pPr>
                <a:lnSpc>
                  <a:spcPts val="4899"/>
                </a:lnSpc>
              </a:pPr>
              <a:r>
                <a:rPr lang="en-US" sz="3499">
                  <a:solidFill>
                    <a:srgbClr val="545454"/>
                  </a:solidFill>
                  <a:latin typeface="Hagrid Ultra-Bold"/>
                </a:rPr>
                <a:t>the class</a:t>
              </a:r>
              <a:r>
                <a:rPr lang="en-US" sz="3499">
                  <a:solidFill>
                    <a:srgbClr val="545454"/>
                  </a:solidFill>
                  <a:latin typeface="Hagrid Ultra-Bold"/>
                </a:rPr>
                <a:t> we have use:</a:t>
              </a:r>
            </a:p>
            <a:p>
              <a:pPr marL="669289" indent="-334645" lvl="1">
                <a:lnSpc>
                  <a:spcPts val="4339"/>
                </a:lnSpc>
                <a:buFont typeface="Arial"/>
                <a:buChar char="•"/>
              </a:pPr>
              <a:r>
                <a:rPr lang="en-US" sz="3099">
                  <a:solidFill>
                    <a:srgbClr val="545454"/>
                  </a:solidFill>
                  <a:latin typeface="Hagrid"/>
                </a:rPr>
                <a:t>search </a:t>
              </a:r>
            </a:p>
            <a:p>
              <a:pPr marL="669289" indent="-334645" lvl="1">
                <a:lnSpc>
                  <a:spcPts val="4339"/>
                </a:lnSpc>
                <a:buFont typeface="Arial"/>
                <a:buChar char="•"/>
              </a:pPr>
              <a:r>
                <a:rPr lang="en-US" sz="3099">
                  <a:solidFill>
                    <a:srgbClr val="545454"/>
                  </a:solidFill>
                  <a:latin typeface="Hagrid"/>
                </a:rPr>
                <a:t>Roads and streets</a:t>
              </a:r>
            </a:p>
            <a:p>
              <a:pPr marL="669289" indent="-334645" lvl="1">
                <a:lnSpc>
                  <a:spcPts val="4339"/>
                </a:lnSpc>
                <a:buFont typeface="Arial"/>
                <a:buChar char="•"/>
              </a:pPr>
              <a:r>
                <a:rPr lang="en-US" sz="3099">
                  <a:solidFill>
                    <a:srgbClr val="545454"/>
                  </a:solidFill>
                  <a:latin typeface="Hagrid"/>
                </a:rPr>
                <a:t>Place</a:t>
              </a:r>
            </a:p>
            <a:p>
              <a:pPr marL="669289" indent="-334645" lvl="1">
                <a:lnSpc>
                  <a:spcPts val="4339"/>
                </a:lnSpc>
                <a:buFont typeface="Arial"/>
                <a:buChar char="•"/>
              </a:pPr>
              <a:r>
                <a:rPr lang="en-US" sz="3099">
                  <a:solidFill>
                    <a:srgbClr val="545454"/>
                  </a:solidFill>
                  <a:latin typeface="Hagrid"/>
                </a:rPr>
                <a:t>Business information</a:t>
              </a:r>
            </a:p>
            <a:p>
              <a:pPr marL="669289" indent="-334645" lvl="1">
                <a:lnSpc>
                  <a:spcPts val="4339"/>
                </a:lnSpc>
                <a:buFont typeface="Arial"/>
                <a:buChar char="•"/>
              </a:pPr>
              <a:r>
                <a:rPr lang="en-US" sz="3099">
                  <a:solidFill>
                    <a:srgbClr val="545454"/>
                  </a:solidFill>
                  <a:latin typeface="Hagrid"/>
                </a:rPr>
                <a:t> way to reach the destination</a:t>
              </a:r>
            </a:p>
            <a:p>
              <a:pPr algn="l" marL="669289" indent="-334645" lvl="1">
                <a:lnSpc>
                  <a:spcPts val="4339"/>
                </a:lnSpc>
                <a:buFont typeface="Arial"/>
                <a:buChar char="•"/>
              </a:pPr>
              <a:r>
                <a:rPr lang="en-US" sz="3099">
                  <a:solidFill>
                    <a:srgbClr val="545454"/>
                  </a:solidFill>
                  <a:latin typeface="Hagrid"/>
                </a:rPr>
                <a:t>Type of transportation</a:t>
              </a:r>
            </a:p>
          </p:txBody>
        </p:sp>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sp>
        <p:nvSpPr>
          <p:cNvPr name="Freeform 2" id="2"/>
          <p:cNvSpPr/>
          <p:nvPr/>
        </p:nvSpPr>
        <p:spPr>
          <a:xfrm flipH="false" flipV="false" rot="0">
            <a:off x="16921370" y="991777"/>
            <a:ext cx="337930" cy="337930"/>
          </a:xfrm>
          <a:custGeom>
            <a:avLst/>
            <a:gdLst/>
            <a:ahLst/>
            <a:cxnLst/>
            <a:rect r="r" b="b" t="t" l="l"/>
            <a:pathLst>
              <a:path h="337930" w="337930">
                <a:moveTo>
                  <a:pt x="0" y="0"/>
                </a:moveTo>
                <a:lnTo>
                  <a:pt x="337930" y="0"/>
                </a:lnTo>
                <a:lnTo>
                  <a:pt x="337930" y="337930"/>
                </a:lnTo>
                <a:lnTo>
                  <a:pt x="0" y="3379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25000"/>
          </a:blip>
          <a:srcRect l="0" t="0" r="0" b="0"/>
          <a:stretch>
            <a:fillRect/>
          </a:stretch>
        </p:blipFill>
        <p:spPr>
          <a:xfrm flipH="false" flipV="false" rot="-2932469">
            <a:off x="-2458732" y="-2682360"/>
            <a:ext cx="14388035" cy="16061643"/>
          </a:xfrm>
          <a:prstGeom prst="rect">
            <a:avLst/>
          </a:prstGeom>
          <a:ln cap="sq">
            <a:noFill/>
            <a:prstDash val="solid"/>
          </a:ln>
        </p:spPr>
      </p:pic>
      <p:grpSp>
        <p:nvGrpSpPr>
          <p:cNvPr name="Group 4" id="4"/>
          <p:cNvGrpSpPr/>
          <p:nvPr/>
        </p:nvGrpSpPr>
        <p:grpSpPr>
          <a:xfrm rot="0">
            <a:off x="1028700" y="2145547"/>
            <a:ext cx="13741805" cy="5995906"/>
            <a:chOff x="0" y="0"/>
            <a:chExt cx="18322407" cy="7994542"/>
          </a:xfrm>
        </p:grpSpPr>
        <p:sp>
          <p:nvSpPr>
            <p:cNvPr name="TextBox 5" id="5"/>
            <p:cNvSpPr txBox="true"/>
            <p:nvPr/>
          </p:nvSpPr>
          <p:spPr>
            <a:xfrm rot="0">
              <a:off x="0" y="-9525"/>
              <a:ext cx="18322407" cy="746125"/>
            </a:xfrm>
            <a:prstGeom prst="rect">
              <a:avLst/>
            </a:prstGeom>
          </p:spPr>
          <p:txBody>
            <a:bodyPr anchor="t" rtlCol="false" tIns="0" lIns="0" bIns="0" rIns="0">
              <a:spAutoFit/>
            </a:bodyPr>
            <a:lstStyle/>
            <a:p>
              <a:pPr algn="l" marL="0" indent="0" lvl="0">
                <a:lnSpc>
                  <a:spcPts val="4200"/>
                </a:lnSpc>
                <a:spcBef>
                  <a:spcPct val="0"/>
                </a:spcBef>
              </a:pPr>
              <a:r>
                <a:rPr lang="en-US" sz="3500">
                  <a:solidFill>
                    <a:srgbClr val="2B2B2B"/>
                  </a:solidFill>
                  <a:latin typeface="Hagrid Ultra-Bold"/>
                </a:rPr>
                <a:t>for example in search class</a:t>
              </a:r>
            </a:p>
          </p:txBody>
        </p:sp>
        <p:sp>
          <p:nvSpPr>
            <p:cNvPr name="TextBox 6" id="6"/>
            <p:cNvSpPr txBox="true"/>
            <p:nvPr/>
          </p:nvSpPr>
          <p:spPr>
            <a:xfrm rot="0">
              <a:off x="0" y="1276454"/>
              <a:ext cx="18322407" cy="6718088"/>
            </a:xfrm>
            <a:prstGeom prst="rect">
              <a:avLst/>
            </a:prstGeom>
          </p:spPr>
          <p:txBody>
            <a:bodyPr anchor="t" rtlCol="false" tIns="0" lIns="0" bIns="0" rIns="0">
              <a:spAutoFit/>
            </a:bodyPr>
            <a:lstStyle/>
            <a:p>
              <a:pPr>
                <a:lnSpc>
                  <a:spcPts val="4339"/>
                </a:lnSpc>
              </a:pPr>
              <a:r>
                <a:rPr lang="en-US" sz="3099">
                  <a:solidFill>
                    <a:srgbClr val="545454"/>
                  </a:solidFill>
                  <a:latin typeface="Hagrid Ultra-Bold"/>
                </a:rPr>
                <a:t>the methods we have use are </a:t>
              </a:r>
              <a:r>
                <a:rPr lang="en-US" sz="3099">
                  <a:solidFill>
                    <a:srgbClr val="545454"/>
                  </a:solidFill>
                  <a:latin typeface="Hagrid Ultra-Bold"/>
                </a:rPr>
                <a:t>:</a:t>
              </a:r>
            </a:p>
            <a:p>
              <a:pPr marL="582932" indent="-291466" lvl="1">
                <a:lnSpc>
                  <a:spcPts val="3780"/>
                </a:lnSpc>
                <a:buFont typeface="Arial"/>
                <a:buChar char="•"/>
              </a:pPr>
              <a:r>
                <a:rPr lang="en-US" sz="2700">
                  <a:solidFill>
                    <a:srgbClr val="545454"/>
                  </a:solidFill>
                  <a:latin typeface="Hagrid"/>
                </a:rPr>
                <a:t>search by name()</a:t>
              </a:r>
            </a:p>
            <a:p>
              <a:pPr marL="582932" indent="-291466" lvl="1">
                <a:lnSpc>
                  <a:spcPts val="3780"/>
                </a:lnSpc>
                <a:buFont typeface="Arial"/>
                <a:buChar char="•"/>
              </a:pPr>
              <a:r>
                <a:rPr lang="en-US" sz="2700">
                  <a:solidFill>
                    <a:srgbClr val="545454"/>
                  </a:solidFill>
                  <a:latin typeface="Hagrid"/>
                </a:rPr>
                <a:t>search by coordinates()</a:t>
              </a:r>
            </a:p>
            <a:p>
              <a:pPr marL="582932" indent="-291466" lvl="1">
                <a:lnSpc>
                  <a:spcPts val="3780"/>
                </a:lnSpc>
                <a:buFont typeface="Arial"/>
                <a:buChar char="•"/>
              </a:pPr>
              <a:r>
                <a:rPr lang="en-US" sz="2700">
                  <a:solidFill>
                    <a:srgbClr val="545454"/>
                  </a:solidFill>
                  <a:latin typeface="Hagrid"/>
                </a:rPr>
                <a:t>search by place type()</a:t>
              </a:r>
            </a:p>
            <a:p>
              <a:pPr>
                <a:lnSpc>
                  <a:spcPts val="4339"/>
                </a:lnSpc>
              </a:pPr>
            </a:p>
            <a:p>
              <a:pPr>
                <a:lnSpc>
                  <a:spcPts val="4339"/>
                </a:lnSpc>
              </a:pPr>
              <a:r>
                <a:rPr lang="en-US" sz="3099">
                  <a:solidFill>
                    <a:srgbClr val="545454"/>
                  </a:solidFill>
                  <a:latin typeface="Hagrid Ultra-Bold"/>
                </a:rPr>
                <a:t>and the attributes we have used are :</a:t>
              </a:r>
            </a:p>
            <a:p>
              <a:pPr marL="582932" indent="-291466" lvl="1">
                <a:lnSpc>
                  <a:spcPts val="3780"/>
                </a:lnSpc>
                <a:buFont typeface="Arial"/>
                <a:buChar char="•"/>
              </a:pPr>
              <a:r>
                <a:rPr lang="en-US" sz="2700">
                  <a:solidFill>
                    <a:srgbClr val="545454"/>
                  </a:solidFill>
                  <a:latin typeface="Hagrid"/>
                </a:rPr>
                <a:t>coordinates :float</a:t>
              </a:r>
            </a:p>
            <a:p>
              <a:pPr marL="582932" indent="-291466" lvl="1">
                <a:lnSpc>
                  <a:spcPts val="3780"/>
                </a:lnSpc>
                <a:buFont typeface="Arial"/>
                <a:buChar char="•"/>
              </a:pPr>
              <a:r>
                <a:rPr lang="en-US" sz="2700">
                  <a:solidFill>
                    <a:srgbClr val="545454"/>
                  </a:solidFill>
                  <a:latin typeface="Hagrid"/>
                </a:rPr>
                <a:t>place name :string</a:t>
              </a:r>
            </a:p>
            <a:p>
              <a:pPr marL="582932" indent="-291466" lvl="1">
                <a:lnSpc>
                  <a:spcPts val="3780"/>
                </a:lnSpc>
                <a:buFont typeface="Arial"/>
                <a:buChar char="•"/>
              </a:pPr>
              <a:r>
                <a:rPr lang="en-US" sz="2700">
                  <a:solidFill>
                    <a:srgbClr val="545454"/>
                  </a:solidFill>
                  <a:latin typeface="Hagrid"/>
                </a:rPr>
                <a:t>Icon types :string</a:t>
              </a:r>
            </a:p>
            <a:p>
              <a:pPr algn="l">
                <a:lnSpc>
                  <a:spcPts val="4339"/>
                </a:lnSpc>
              </a:pPr>
            </a:p>
          </p:txBody>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3916450" y="-2665246"/>
            <a:ext cx="5334494" cy="4895828"/>
          </a:xfrm>
          <a:prstGeom prst="rect">
            <a:avLst/>
          </a:prstGeom>
        </p:spPr>
      </p:pic>
      <p:sp>
        <p:nvSpPr>
          <p:cNvPr name="Freeform 3" id="3"/>
          <p:cNvSpPr/>
          <p:nvPr/>
        </p:nvSpPr>
        <p:spPr>
          <a:xfrm flipH="false" flipV="false" rot="0">
            <a:off x="1844634" y="948042"/>
            <a:ext cx="14598732" cy="8390917"/>
          </a:xfrm>
          <a:custGeom>
            <a:avLst/>
            <a:gdLst/>
            <a:ahLst/>
            <a:cxnLst/>
            <a:rect r="r" b="b" t="t" l="l"/>
            <a:pathLst>
              <a:path h="8390917" w="14598732">
                <a:moveTo>
                  <a:pt x="0" y="0"/>
                </a:moveTo>
                <a:lnTo>
                  <a:pt x="14598732" y="0"/>
                </a:lnTo>
                <a:lnTo>
                  <a:pt x="14598732" y="8390916"/>
                </a:lnTo>
                <a:lnTo>
                  <a:pt x="0" y="8390916"/>
                </a:lnTo>
                <a:lnTo>
                  <a:pt x="0" y="0"/>
                </a:lnTo>
                <a:close/>
              </a:path>
            </a:pathLst>
          </a:custGeom>
          <a:blipFill>
            <a:blip r:embed="rId3"/>
            <a:stretch>
              <a:fillRect l="0" t="0" r="0" b="0"/>
            </a:stretch>
          </a:blipFill>
          <a:ln w="38100" cap="sq">
            <a:solidFill>
              <a:srgbClr val="000000"/>
            </a:solidFill>
            <a:prstDash val="solid"/>
            <a:miter/>
          </a:ln>
        </p:spPr>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grpSp>
        <p:nvGrpSpPr>
          <p:cNvPr name="Group 2" id="2"/>
          <p:cNvGrpSpPr/>
          <p:nvPr/>
        </p:nvGrpSpPr>
        <p:grpSpPr>
          <a:xfrm rot="0">
            <a:off x="12112996" y="-1282627"/>
            <a:ext cx="8708929" cy="12504718"/>
            <a:chOff x="0" y="0"/>
            <a:chExt cx="4137660" cy="5941060"/>
          </a:xfrm>
        </p:grpSpPr>
        <p:sp>
          <p:nvSpPr>
            <p:cNvPr name="Freeform 3" id="3"/>
            <p:cNvSpPr/>
            <p:nvPr/>
          </p:nvSpPr>
          <p:spPr>
            <a:xfrm flipH="false" flipV="false" rot="0">
              <a:off x="-350520" y="-288290"/>
              <a:ext cx="4956810" cy="6334760"/>
            </a:xfrm>
            <a:custGeom>
              <a:avLst/>
              <a:gdLst/>
              <a:ahLst/>
              <a:cxnLst/>
              <a:rect r="r" b="b" t="t" l="l"/>
              <a:pathLst>
                <a:path h="6334760" w="4956810">
                  <a:moveTo>
                    <a:pt x="762000" y="824230"/>
                  </a:moveTo>
                  <a:cubicBezTo>
                    <a:pt x="1517650" y="146050"/>
                    <a:pt x="2913380" y="0"/>
                    <a:pt x="3416300" y="1047750"/>
                  </a:cubicBezTo>
                  <a:cubicBezTo>
                    <a:pt x="3614420" y="1484630"/>
                    <a:pt x="3507740" y="1979930"/>
                    <a:pt x="3566160" y="2440940"/>
                  </a:cubicBezTo>
                  <a:cubicBezTo>
                    <a:pt x="3647440" y="3079750"/>
                    <a:pt x="4140200" y="3562350"/>
                    <a:pt x="4362450" y="4147820"/>
                  </a:cubicBezTo>
                  <a:cubicBezTo>
                    <a:pt x="4956810" y="5591810"/>
                    <a:pt x="3315970" y="6334760"/>
                    <a:pt x="2122170" y="6216650"/>
                  </a:cubicBezTo>
                  <a:cubicBezTo>
                    <a:pt x="1496060" y="6215380"/>
                    <a:pt x="762000" y="6047740"/>
                    <a:pt x="467360" y="5431790"/>
                  </a:cubicBezTo>
                  <a:cubicBezTo>
                    <a:pt x="166370" y="4765040"/>
                    <a:pt x="539750" y="4028440"/>
                    <a:pt x="553720" y="3336290"/>
                  </a:cubicBezTo>
                  <a:cubicBezTo>
                    <a:pt x="571500" y="2500630"/>
                    <a:pt x="0" y="1489710"/>
                    <a:pt x="762000" y="824230"/>
                  </a:cubicBezTo>
                  <a:close/>
                </a:path>
              </a:pathLst>
            </a:custGeom>
            <a:blipFill>
              <a:blip r:embed="rId2">
                <a:alphaModFix amt="77000"/>
              </a:blip>
              <a:stretch>
                <a:fillRect l="0" t="-2241" r="0" b="-2241"/>
              </a:stretch>
            </a:blipFill>
            <a:ln cap="sq">
              <a:noFill/>
              <a:prstDash val="solid"/>
              <a:miter/>
            </a:ln>
          </p:spPr>
        </p:sp>
      </p:grpSp>
      <p:pic>
        <p:nvPicPr>
          <p:cNvPr name="Picture 4" id="4"/>
          <p:cNvPicPr>
            <a:picLocks noChangeAspect="true"/>
          </p:cNvPicPr>
          <p:nvPr/>
        </p:nvPicPr>
        <p:blipFill>
          <a:blip r:embed="rId3"/>
          <a:srcRect l="0" t="0" r="0" b="0"/>
          <a:stretch>
            <a:fillRect/>
          </a:stretch>
        </p:blipFill>
        <p:spPr>
          <a:xfrm flipH="false" flipV="false" rot="0">
            <a:off x="8483139" y="-2447914"/>
            <a:ext cx="5334494" cy="4895828"/>
          </a:xfrm>
          <a:prstGeom prst="rect">
            <a:avLst/>
          </a:prstGeom>
        </p:spPr>
      </p:pic>
      <p:grpSp>
        <p:nvGrpSpPr>
          <p:cNvPr name="Group 5" id="5"/>
          <p:cNvGrpSpPr/>
          <p:nvPr/>
        </p:nvGrpSpPr>
        <p:grpSpPr>
          <a:xfrm rot="0">
            <a:off x="578877" y="1028700"/>
            <a:ext cx="10405245" cy="8608060"/>
            <a:chOff x="0" y="0"/>
            <a:chExt cx="13873659" cy="11477413"/>
          </a:xfrm>
        </p:grpSpPr>
        <p:sp>
          <p:nvSpPr>
            <p:cNvPr name="TextBox 6" id="6"/>
            <p:cNvSpPr txBox="true"/>
            <p:nvPr/>
          </p:nvSpPr>
          <p:spPr>
            <a:xfrm rot="0">
              <a:off x="0" y="2019300"/>
              <a:ext cx="13873659" cy="9458113"/>
            </a:xfrm>
            <a:prstGeom prst="rect">
              <a:avLst/>
            </a:prstGeom>
          </p:spPr>
          <p:txBody>
            <a:bodyPr anchor="t" rtlCol="false" tIns="0" lIns="0" bIns="0" rIns="0">
              <a:spAutoFit/>
            </a:bodyPr>
            <a:lstStyle/>
            <a:p>
              <a:pPr algn="just">
                <a:lnSpc>
                  <a:spcPts val="4339"/>
                </a:lnSpc>
              </a:pPr>
              <a:r>
                <a:rPr lang="en-US" sz="3099">
                  <a:solidFill>
                    <a:srgbClr val="2B2B2B"/>
                  </a:solidFill>
                  <a:latin typeface="Agrandir"/>
                </a:rPr>
                <a:t>At the end of our project, we hope that we have summarized and provided benefit in the analytical aspect of the Google Map application, and we have gained good experience in software analysis in terms of identifying requirements of all kinds and the relationships between the actors and the database to which they belong and we have learned about the most important classes and methods for each class, which in turn facilitates us to write code( the program)</a:t>
              </a:r>
            </a:p>
            <a:p>
              <a:pPr algn="just">
                <a:lnSpc>
                  <a:spcPts val="4339"/>
                </a:lnSpc>
              </a:pPr>
              <a:r>
                <a:rPr lang="en-US" sz="3099">
                  <a:solidFill>
                    <a:srgbClr val="2B2B2B"/>
                  </a:solidFill>
                  <a:latin typeface="Agrandir"/>
                </a:rPr>
                <a:t>Google Maps still has many advantages that an individual cannot realize as it is a vast and constantly renewed application.</a:t>
              </a:r>
            </a:p>
            <a:p>
              <a:pPr algn="just" marL="0" indent="0" lvl="0">
                <a:lnSpc>
                  <a:spcPts val="4339"/>
                </a:lnSpc>
              </a:pPr>
            </a:p>
          </p:txBody>
        </p:sp>
        <p:sp>
          <p:nvSpPr>
            <p:cNvPr name="TextBox 7" id="7"/>
            <p:cNvSpPr txBox="true"/>
            <p:nvPr/>
          </p:nvSpPr>
          <p:spPr>
            <a:xfrm rot="0">
              <a:off x="0" y="-190500"/>
              <a:ext cx="13873659" cy="1600200"/>
            </a:xfrm>
            <a:prstGeom prst="rect">
              <a:avLst/>
            </a:prstGeom>
          </p:spPr>
          <p:txBody>
            <a:bodyPr anchor="t" rtlCol="false" tIns="0" lIns="0" bIns="0" rIns="0">
              <a:spAutoFit/>
            </a:bodyPr>
            <a:lstStyle/>
            <a:p>
              <a:pPr marL="0" indent="0" lvl="0">
                <a:lnSpc>
                  <a:spcPts val="8399"/>
                </a:lnSpc>
                <a:spcBef>
                  <a:spcPct val="0"/>
                </a:spcBef>
              </a:pPr>
              <a:r>
                <a:rPr lang="en-US" sz="6999">
                  <a:solidFill>
                    <a:srgbClr val="2B2B2B"/>
                  </a:solidFill>
                  <a:latin typeface="Agrandir"/>
                </a:rPr>
                <a:t>Conclusion</a:t>
              </a:r>
            </a:p>
          </p:txBody>
        </p:sp>
      </p:gr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1662681" y="-6438340"/>
            <a:ext cx="13761077" cy="14153590"/>
          </a:xfrm>
          <a:prstGeom prst="rect">
            <a:avLst/>
          </a:prstGeom>
        </p:spPr>
      </p:pic>
      <p:sp>
        <p:nvSpPr>
          <p:cNvPr name="TextBox 3" id="3"/>
          <p:cNvSpPr txBox="true"/>
          <p:nvPr/>
        </p:nvSpPr>
        <p:spPr>
          <a:xfrm rot="0">
            <a:off x="4279410" y="2091568"/>
            <a:ext cx="8465475" cy="1247775"/>
          </a:xfrm>
          <a:prstGeom prst="rect">
            <a:avLst/>
          </a:prstGeom>
        </p:spPr>
        <p:txBody>
          <a:bodyPr anchor="t" rtlCol="false" tIns="0" lIns="0" bIns="0" rIns="0">
            <a:spAutoFit/>
          </a:bodyPr>
          <a:lstStyle/>
          <a:p>
            <a:pPr algn="ctr" marL="0" indent="0" lvl="0">
              <a:lnSpc>
                <a:spcPts val="8399"/>
              </a:lnSpc>
              <a:spcBef>
                <a:spcPct val="0"/>
              </a:spcBef>
            </a:pPr>
            <a:r>
              <a:rPr lang="en-US" sz="6999" u="none">
                <a:solidFill>
                  <a:srgbClr val="2B2B2B"/>
                </a:solidFill>
                <a:latin typeface="Agrandir"/>
              </a:rPr>
              <a:t>Thank you!</a:t>
            </a:r>
          </a:p>
        </p:txBody>
      </p:sp>
      <p:sp>
        <p:nvSpPr>
          <p:cNvPr name="TextBox 4" id="4"/>
          <p:cNvSpPr txBox="true"/>
          <p:nvPr/>
        </p:nvSpPr>
        <p:spPr>
          <a:xfrm rot="0">
            <a:off x="-1662681" y="4429753"/>
            <a:ext cx="20349656" cy="2788285"/>
          </a:xfrm>
          <a:prstGeom prst="rect">
            <a:avLst/>
          </a:prstGeom>
        </p:spPr>
        <p:txBody>
          <a:bodyPr anchor="t" rtlCol="false" tIns="0" lIns="0" bIns="0" rIns="0">
            <a:spAutoFit/>
          </a:bodyPr>
          <a:lstStyle/>
          <a:p>
            <a:pPr algn="ctr">
              <a:lnSpc>
                <a:spcPts val="4339"/>
              </a:lnSpc>
            </a:pPr>
            <a:r>
              <a:rPr lang="en-US" sz="3099">
                <a:solidFill>
                  <a:srgbClr val="2B2B2B"/>
                </a:solidFill>
                <a:cs typeface="Agrandir"/>
              </a:rPr>
              <a:t>مريم إبراهيم الخرعان </a:t>
            </a:r>
          </a:p>
          <a:p>
            <a:pPr algn="ctr">
              <a:lnSpc>
                <a:spcPts val="4339"/>
              </a:lnSpc>
            </a:pPr>
            <a:r>
              <a:rPr lang="en-US" sz="3099">
                <a:solidFill>
                  <a:srgbClr val="2B2B2B"/>
                </a:solidFill>
                <a:cs typeface="Agrandir"/>
              </a:rPr>
              <a:t>نورة راشد آل صقر  </a:t>
            </a:r>
          </a:p>
          <a:p>
            <a:pPr algn="ctr">
              <a:lnSpc>
                <a:spcPts val="4339"/>
              </a:lnSpc>
            </a:pPr>
            <a:r>
              <a:rPr lang="en-US" sz="3099">
                <a:solidFill>
                  <a:srgbClr val="2B2B2B"/>
                </a:solidFill>
                <a:cs typeface="Agrandir"/>
              </a:rPr>
              <a:t>سارة عبدالله ال محيميد</a:t>
            </a:r>
          </a:p>
          <a:p>
            <a:pPr algn="ctr">
              <a:lnSpc>
                <a:spcPts val="4339"/>
              </a:lnSpc>
            </a:pPr>
            <a:r>
              <a:rPr lang="en-US" sz="3099">
                <a:solidFill>
                  <a:srgbClr val="2B2B2B"/>
                </a:solidFill>
                <a:cs typeface="Agrandir"/>
              </a:rPr>
              <a:t>غدير نفل الصخابرة </a:t>
            </a:r>
          </a:p>
          <a:p>
            <a:pPr algn="ctr" marL="0" indent="0" lvl="0">
              <a:lnSpc>
                <a:spcPts val="4339"/>
              </a:lnSpc>
            </a:pPr>
            <a:r>
              <a:rPr lang="en-US" sz="3099">
                <a:solidFill>
                  <a:srgbClr val="2B2B2B"/>
                </a:solidFill>
                <a:latin typeface="Agrandir"/>
              </a:rPr>
              <a:t> </a:t>
            </a:r>
          </a:p>
        </p:txBody>
      </p:sp>
      <p:pic>
        <p:nvPicPr>
          <p:cNvPr name="Picture 5" id="5"/>
          <p:cNvPicPr>
            <a:picLocks noChangeAspect="true"/>
          </p:cNvPicPr>
          <p:nvPr/>
        </p:nvPicPr>
        <p:blipFill>
          <a:blip r:embed="rId3">
            <a:alphaModFix amt="25000"/>
          </a:blip>
          <a:srcRect l="0" t="0" r="0" b="0"/>
          <a:stretch>
            <a:fillRect/>
          </a:stretch>
        </p:blipFill>
        <p:spPr>
          <a:xfrm flipH="false" flipV="false" rot="0">
            <a:off x="11511932" y="6947324"/>
            <a:ext cx="8674222" cy="7652259"/>
          </a:xfrm>
          <a:prstGeom prst="rect">
            <a:avLst/>
          </a:prstGeom>
        </p:spPr>
      </p:pic>
      <p:pic>
        <p:nvPicPr>
          <p:cNvPr name="Picture 6" id="6"/>
          <p:cNvPicPr>
            <a:picLocks noChangeAspect="true"/>
          </p:cNvPicPr>
          <p:nvPr/>
        </p:nvPicPr>
        <p:blipFill>
          <a:blip r:embed="rId4">
            <a:alphaModFix amt="25000"/>
          </a:blip>
          <a:srcRect l="0" t="0" r="0" b="0"/>
          <a:stretch>
            <a:fillRect/>
          </a:stretch>
        </p:blipFill>
        <p:spPr>
          <a:xfrm flipH="false" flipV="false" rot="0">
            <a:off x="15141061" y="2810706"/>
            <a:ext cx="6293877" cy="5612932"/>
          </a:xfrm>
          <a:prstGeom prst="rect">
            <a:avLst/>
          </a:prstGeom>
        </p:spPr>
      </p:pic>
      <p:pic>
        <p:nvPicPr>
          <p:cNvPr name="Picture 7" id="7"/>
          <p:cNvPicPr>
            <a:picLocks noChangeAspect="true"/>
          </p:cNvPicPr>
          <p:nvPr/>
        </p:nvPicPr>
        <p:blipFill>
          <a:blip r:embed="rId5">
            <a:alphaModFix amt="25000"/>
          </a:blip>
          <a:srcRect l="0" t="0" r="0" b="0"/>
          <a:stretch>
            <a:fillRect/>
          </a:stretch>
        </p:blipFill>
        <p:spPr>
          <a:xfrm flipH="false" flipV="false" rot="-3435299">
            <a:off x="-3167656" y="638455"/>
            <a:ext cx="6335313" cy="7076795"/>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grpSp>
        <p:nvGrpSpPr>
          <p:cNvPr name="Group 2" id="2"/>
          <p:cNvGrpSpPr/>
          <p:nvPr/>
        </p:nvGrpSpPr>
        <p:grpSpPr>
          <a:xfrm rot="0">
            <a:off x="1028700" y="3736649"/>
            <a:ext cx="6780460" cy="2813703"/>
            <a:chOff x="0" y="0"/>
            <a:chExt cx="9040614" cy="3751604"/>
          </a:xfrm>
        </p:grpSpPr>
        <p:sp>
          <p:nvSpPr>
            <p:cNvPr name="TextBox 3" id="3"/>
            <p:cNvSpPr txBox="true"/>
            <p:nvPr/>
          </p:nvSpPr>
          <p:spPr>
            <a:xfrm rot="0">
              <a:off x="0" y="-190500"/>
              <a:ext cx="9040614" cy="3009900"/>
            </a:xfrm>
            <a:prstGeom prst="rect">
              <a:avLst/>
            </a:prstGeom>
          </p:spPr>
          <p:txBody>
            <a:bodyPr anchor="t" rtlCol="false" tIns="0" lIns="0" bIns="0" rIns="0">
              <a:spAutoFit/>
            </a:bodyPr>
            <a:lstStyle/>
            <a:p>
              <a:pPr algn="l" marL="0" indent="0" lvl="0">
                <a:lnSpc>
                  <a:spcPts val="8399"/>
                </a:lnSpc>
                <a:spcBef>
                  <a:spcPct val="0"/>
                </a:spcBef>
              </a:pPr>
              <a:r>
                <a:rPr lang="en-US" sz="6999">
                  <a:solidFill>
                    <a:srgbClr val="2B2B2B"/>
                  </a:solidFill>
                  <a:latin typeface="Agrandir"/>
                </a:rPr>
                <a:t>Components of the project</a:t>
              </a:r>
            </a:p>
          </p:txBody>
        </p:sp>
        <p:sp>
          <p:nvSpPr>
            <p:cNvPr name="TextBox 4" id="4"/>
            <p:cNvSpPr txBox="true"/>
            <p:nvPr/>
          </p:nvSpPr>
          <p:spPr>
            <a:xfrm rot="0">
              <a:off x="0" y="3062206"/>
              <a:ext cx="9040614" cy="689398"/>
            </a:xfrm>
            <a:prstGeom prst="rect">
              <a:avLst/>
            </a:prstGeom>
          </p:spPr>
          <p:txBody>
            <a:bodyPr anchor="t" rtlCol="false" tIns="0" lIns="0" bIns="0" rIns="0">
              <a:spAutoFit/>
            </a:bodyPr>
            <a:lstStyle/>
            <a:p>
              <a:pPr algn="l" marL="0" indent="0" lvl="0">
                <a:lnSpc>
                  <a:spcPts val="3920"/>
                </a:lnSpc>
                <a:spcBef>
                  <a:spcPct val="0"/>
                </a:spcBef>
              </a:pPr>
              <a:r>
                <a:rPr lang="en-US" sz="2800" u="none">
                  <a:solidFill>
                    <a:srgbClr val="2B2B2B"/>
                  </a:solidFill>
                  <a:latin typeface="Agrandir"/>
                </a:rPr>
                <a:t>Topics Covered</a:t>
              </a:r>
            </a:p>
          </p:txBody>
        </p:sp>
      </p:grpSp>
      <p:sp>
        <p:nvSpPr>
          <p:cNvPr name="Freeform 5" id="5"/>
          <p:cNvSpPr/>
          <p:nvPr/>
        </p:nvSpPr>
        <p:spPr>
          <a:xfrm flipH="false" flipV="false" rot="0">
            <a:off x="9878300" y="3446377"/>
            <a:ext cx="843176" cy="868440"/>
          </a:xfrm>
          <a:custGeom>
            <a:avLst/>
            <a:gdLst/>
            <a:ahLst/>
            <a:cxnLst/>
            <a:rect r="r" b="b" t="t" l="l"/>
            <a:pathLst>
              <a:path h="868440" w="843176">
                <a:moveTo>
                  <a:pt x="0" y="0"/>
                </a:moveTo>
                <a:lnTo>
                  <a:pt x="843176" y="0"/>
                </a:lnTo>
                <a:lnTo>
                  <a:pt x="843176" y="868440"/>
                </a:lnTo>
                <a:lnTo>
                  <a:pt x="0" y="8684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1104034" y="3261472"/>
            <a:ext cx="5681412" cy="1104901"/>
          </a:xfrm>
          <a:prstGeom prst="rect">
            <a:avLst/>
          </a:prstGeom>
        </p:spPr>
        <p:txBody>
          <a:bodyPr anchor="t" rtlCol="false" tIns="0" lIns="0" bIns="0" rIns="0">
            <a:spAutoFit/>
          </a:bodyPr>
          <a:lstStyle/>
          <a:p>
            <a:pPr algn="l">
              <a:lnSpc>
                <a:spcPts val="4199"/>
              </a:lnSpc>
            </a:pPr>
            <a:r>
              <a:rPr lang="en-US" sz="2999">
                <a:solidFill>
                  <a:srgbClr val="2B2B2B"/>
                </a:solidFill>
                <a:latin typeface="Agrandir"/>
              </a:rPr>
              <a:t>Introduction and information about google maps</a:t>
            </a:r>
          </a:p>
        </p:txBody>
      </p:sp>
      <p:sp>
        <p:nvSpPr>
          <p:cNvPr name="TextBox 7" id="7"/>
          <p:cNvSpPr txBox="true"/>
          <p:nvPr/>
        </p:nvSpPr>
        <p:spPr>
          <a:xfrm rot="0">
            <a:off x="10141779" y="3707877"/>
            <a:ext cx="316218" cy="278765"/>
          </a:xfrm>
          <a:prstGeom prst="rect">
            <a:avLst/>
          </a:prstGeom>
        </p:spPr>
        <p:txBody>
          <a:bodyPr anchor="t" rtlCol="false" tIns="0" lIns="0" bIns="0" rIns="0">
            <a:spAutoFit/>
          </a:bodyPr>
          <a:lstStyle/>
          <a:p>
            <a:pPr algn="ctr">
              <a:lnSpc>
                <a:spcPts val="1960"/>
              </a:lnSpc>
            </a:pPr>
            <a:r>
              <a:rPr lang="en-US" sz="1400">
                <a:solidFill>
                  <a:srgbClr val="2B2B2B"/>
                </a:solidFill>
                <a:latin typeface="Agrandir"/>
              </a:rPr>
              <a:t>1</a:t>
            </a:r>
          </a:p>
        </p:txBody>
      </p:sp>
      <p:sp>
        <p:nvSpPr>
          <p:cNvPr name="TextBox 8" id="8"/>
          <p:cNvSpPr txBox="true"/>
          <p:nvPr/>
        </p:nvSpPr>
        <p:spPr>
          <a:xfrm rot="0">
            <a:off x="11104034" y="4812090"/>
            <a:ext cx="5681412" cy="581026"/>
          </a:xfrm>
          <a:prstGeom prst="rect">
            <a:avLst/>
          </a:prstGeom>
        </p:spPr>
        <p:txBody>
          <a:bodyPr anchor="t" rtlCol="false" tIns="0" lIns="0" bIns="0" rIns="0">
            <a:spAutoFit/>
          </a:bodyPr>
          <a:lstStyle/>
          <a:p>
            <a:pPr algn="l">
              <a:lnSpc>
                <a:spcPts val="4199"/>
              </a:lnSpc>
            </a:pPr>
            <a:r>
              <a:rPr lang="en-US" sz="2999">
                <a:solidFill>
                  <a:srgbClr val="2B2B2B"/>
                </a:solidFill>
                <a:latin typeface="Agrandir"/>
              </a:rPr>
              <a:t>diagrams </a:t>
            </a:r>
          </a:p>
        </p:txBody>
      </p:sp>
      <p:sp>
        <p:nvSpPr>
          <p:cNvPr name="Freeform 9" id="9"/>
          <p:cNvSpPr/>
          <p:nvPr/>
        </p:nvSpPr>
        <p:spPr>
          <a:xfrm flipH="false" flipV="false" rot="0">
            <a:off x="9878300" y="4735058"/>
            <a:ext cx="843176" cy="868440"/>
          </a:xfrm>
          <a:custGeom>
            <a:avLst/>
            <a:gdLst/>
            <a:ahLst/>
            <a:cxnLst/>
            <a:rect r="r" b="b" t="t" l="l"/>
            <a:pathLst>
              <a:path h="868440" w="843176">
                <a:moveTo>
                  <a:pt x="0" y="0"/>
                </a:moveTo>
                <a:lnTo>
                  <a:pt x="843176" y="0"/>
                </a:lnTo>
                <a:lnTo>
                  <a:pt x="843176" y="868440"/>
                </a:lnTo>
                <a:lnTo>
                  <a:pt x="0" y="8684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0141779" y="4996558"/>
            <a:ext cx="316218" cy="278765"/>
          </a:xfrm>
          <a:prstGeom prst="rect">
            <a:avLst/>
          </a:prstGeom>
        </p:spPr>
        <p:txBody>
          <a:bodyPr anchor="t" rtlCol="false" tIns="0" lIns="0" bIns="0" rIns="0">
            <a:spAutoFit/>
          </a:bodyPr>
          <a:lstStyle/>
          <a:p>
            <a:pPr algn="ctr">
              <a:lnSpc>
                <a:spcPts val="1960"/>
              </a:lnSpc>
            </a:pPr>
            <a:r>
              <a:rPr lang="en-US" sz="1400">
                <a:solidFill>
                  <a:srgbClr val="2B2B2B"/>
                </a:solidFill>
                <a:latin typeface="Agrandir"/>
              </a:rPr>
              <a:t>2</a:t>
            </a:r>
          </a:p>
        </p:txBody>
      </p:sp>
      <p:sp>
        <p:nvSpPr>
          <p:cNvPr name="TextBox 11" id="11"/>
          <p:cNvSpPr txBox="true"/>
          <p:nvPr/>
        </p:nvSpPr>
        <p:spPr>
          <a:xfrm rot="0">
            <a:off x="11104034" y="6100771"/>
            <a:ext cx="5681412" cy="581026"/>
          </a:xfrm>
          <a:prstGeom prst="rect">
            <a:avLst/>
          </a:prstGeom>
        </p:spPr>
        <p:txBody>
          <a:bodyPr anchor="t" rtlCol="false" tIns="0" lIns="0" bIns="0" rIns="0">
            <a:spAutoFit/>
          </a:bodyPr>
          <a:lstStyle/>
          <a:p>
            <a:pPr algn="l">
              <a:lnSpc>
                <a:spcPts val="4199"/>
              </a:lnSpc>
            </a:pPr>
            <a:r>
              <a:rPr lang="en-US" sz="2999">
                <a:solidFill>
                  <a:srgbClr val="2B2B2B"/>
                </a:solidFill>
                <a:latin typeface="Agrandir"/>
              </a:rPr>
              <a:t>Conclusion</a:t>
            </a:r>
          </a:p>
        </p:txBody>
      </p:sp>
      <p:sp>
        <p:nvSpPr>
          <p:cNvPr name="Freeform 12" id="12"/>
          <p:cNvSpPr/>
          <p:nvPr/>
        </p:nvSpPr>
        <p:spPr>
          <a:xfrm flipH="false" flipV="false" rot="0">
            <a:off x="9878300" y="6023739"/>
            <a:ext cx="843176" cy="868440"/>
          </a:xfrm>
          <a:custGeom>
            <a:avLst/>
            <a:gdLst/>
            <a:ahLst/>
            <a:cxnLst/>
            <a:rect r="r" b="b" t="t" l="l"/>
            <a:pathLst>
              <a:path h="868440" w="843176">
                <a:moveTo>
                  <a:pt x="0" y="0"/>
                </a:moveTo>
                <a:lnTo>
                  <a:pt x="843176" y="0"/>
                </a:lnTo>
                <a:lnTo>
                  <a:pt x="843176" y="868439"/>
                </a:lnTo>
                <a:lnTo>
                  <a:pt x="0" y="8684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10141779" y="6285238"/>
            <a:ext cx="316218" cy="278765"/>
          </a:xfrm>
          <a:prstGeom prst="rect">
            <a:avLst/>
          </a:prstGeom>
        </p:spPr>
        <p:txBody>
          <a:bodyPr anchor="t" rtlCol="false" tIns="0" lIns="0" bIns="0" rIns="0">
            <a:spAutoFit/>
          </a:bodyPr>
          <a:lstStyle/>
          <a:p>
            <a:pPr algn="ctr">
              <a:lnSpc>
                <a:spcPts val="1960"/>
              </a:lnSpc>
            </a:pPr>
            <a:r>
              <a:rPr lang="en-US" sz="1400">
                <a:solidFill>
                  <a:srgbClr val="2B2B2B"/>
                </a:solidFill>
                <a:latin typeface="Agrandir"/>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1662681" y="-6438340"/>
            <a:ext cx="13761077" cy="14153590"/>
          </a:xfrm>
          <a:prstGeom prst="rect">
            <a:avLst/>
          </a:prstGeom>
        </p:spPr>
      </p:pic>
      <p:grpSp>
        <p:nvGrpSpPr>
          <p:cNvPr name="Group 3" id="3"/>
          <p:cNvGrpSpPr/>
          <p:nvPr/>
        </p:nvGrpSpPr>
        <p:grpSpPr>
          <a:xfrm rot="0">
            <a:off x="2660424" y="2318940"/>
            <a:ext cx="12967151" cy="5649119"/>
            <a:chOff x="0" y="0"/>
            <a:chExt cx="17289535" cy="7532159"/>
          </a:xfrm>
        </p:grpSpPr>
        <p:sp>
          <p:nvSpPr>
            <p:cNvPr name="TextBox 4" id="4"/>
            <p:cNvSpPr txBox="true"/>
            <p:nvPr/>
          </p:nvSpPr>
          <p:spPr>
            <a:xfrm rot="0">
              <a:off x="0" y="-190500"/>
              <a:ext cx="17289535" cy="3009900"/>
            </a:xfrm>
            <a:prstGeom prst="rect">
              <a:avLst/>
            </a:prstGeom>
          </p:spPr>
          <p:txBody>
            <a:bodyPr anchor="t" rtlCol="false" tIns="0" lIns="0" bIns="0" rIns="0">
              <a:spAutoFit/>
            </a:bodyPr>
            <a:lstStyle/>
            <a:p>
              <a:pPr marL="0" indent="0" lvl="0">
                <a:lnSpc>
                  <a:spcPts val="8399"/>
                </a:lnSpc>
                <a:spcBef>
                  <a:spcPct val="0"/>
                </a:spcBef>
              </a:pPr>
              <a:r>
                <a:rPr lang="en-US" sz="6999">
                  <a:solidFill>
                    <a:srgbClr val="2B2B2B"/>
                  </a:solidFill>
                  <a:latin typeface="Agrandir Bold"/>
                </a:rPr>
                <a:t>Introduction and information about google maps</a:t>
              </a:r>
            </a:p>
          </p:txBody>
        </p:sp>
        <p:sp>
          <p:nvSpPr>
            <p:cNvPr name="TextBox 5" id="5"/>
            <p:cNvSpPr txBox="true"/>
            <p:nvPr/>
          </p:nvSpPr>
          <p:spPr>
            <a:xfrm rot="0">
              <a:off x="0" y="3229187"/>
              <a:ext cx="17289535" cy="4302971"/>
            </a:xfrm>
            <a:prstGeom prst="rect">
              <a:avLst/>
            </a:prstGeom>
          </p:spPr>
          <p:txBody>
            <a:bodyPr anchor="t" rtlCol="false" tIns="0" lIns="0" bIns="0" rIns="0">
              <a:spAutoFit/>
            </a:bodyPr>
            <a:lstStyle/>
            <a:p>
              <a:pPr marL="561342" indent="-280671" lvl="1">
                <a:lnSpc>
                  <a:spcPts val="3640"/>
                </a:lnSpc>
                <a:buFont typeface="Arial"/>
                <a:buChar char="•"/>
              </a:pPr>
              <a:r>
                <a:rPr lang="en-US" sz="2600">
                  <a:solidFill>
                    <a:srgbClr val="2B2B2B"/>
                  </a:solidFill>
                  <a:latin typeface="Agrandir"/>
                </a:rPr>
                <a:t>introduction </a:t>
              </a:r>
            </a:p>
            <a:p>
              <a:pPr marL="561342" indent="-280671" lvl="1">
                <a:lnSpc>
                  <a:spcPts val="3640"/>
                </a:lnSpc>
                <a:buFont typeface="Arial"/>
                <a:buChar char="•"/>
              </a:pPr>
              <a:r>
                <a:rPr lang="en-US" sz="2600">
                  <a:solidFill>
                    <a:srgbClr val="2B2B2B"/>
                  </a:solidFill>
                  <a:latin typeface="Agrandir"/>
                </a:rPr>
                <a:t>problems</a:t>
              </a:r>
            </a:p>
            <a:p>
              <a:pPr marL="561342" indent="-280671" lvl="1">
                <a:lnSpc>
                  <a:spcPts val="3640"/>
                </a:lnSpc>
                <a:buFont typeface="Arial"/>
                <a:buChar char="•"/>
              </a:pPr>
              <a:r>
                <a:rPr lang="en-US" sz="2600">
                  <a:solidFill>
                    <a:srgbClr val="2B2B2B"/>
                  </a:solidFill>
                  <a:latin typeface="Agrandir"/>
                </a:rPr>
                <a:t>proposed solutions</a:t>
              </a:r>
            </a:p>
            <a:p>
              <a:pPr marL="561342" indent="-280671" lvl="1">
                <a:lnSpc>
                  <a:spcPts val="3640"/>
                </a:lnSpc>
                <a:buFont typeface="Arial"/>
                <a:buChar char="•"/>
              </a:pPr>
              <a:r>
                <a:rPr lang="en-US" sz="2600">
                  <a:solidFill>
                    <a:srgbClr val="2B2B2B"/>
                  </a:solidFill>
                  <a:latin typeface="Agrandir"/>
                </a:rPr>
                <a:t>background </a:t>
              </a:r>
            </a:p>
            <a:p>
              <a:pPr marL="561342" indent="-280671" lvl="1">
                <a:lnSpc>
                  <a:spcPts val="3640"/>
                </a:lnSpc>
                <a:buFont typeface="Arial"/>
                <a:buChar char="•"/>
              </a:pPr>
              <a:r>
                <a:rPr lang="en-US" sz="2600">
                  <a:solidFill>
                    <a:srgbClr val="2B2B2B"/>
                  </a:solidFill>
                  <a:latin typeface="Agrandir"/>
                </a:rPr>
                <a:t>functional requirements </a:t>
              </a:r>
            </a:p>
            <a:p>
              <a:pPr marL="561342" indent="-280671" lvl="1">
                <a:lnSpc>
                  <a:spcPts val="3640"/>
                </a:lnSpc>
                <a:buFont typeface="Arial"/>
                <a:buChar char="•"/>
              </a:pPr>
              <a:r>
                <a:rPr lang="en-US" sz="2600">
                  <a:solidFill>
                    <a:srgbClr val="2B2B2B"/>
                  </a:solidFill>
                  <a:latin typeface="Agrandir"/>
                </a:rPr>
                <a:t>non-functional requirements </a:t>
              </a:r>
            </a:p>
            <a:p>
              <a:pPr marL="561342" indent="-280671" lvl="1">
                <a:lnSpc>
                  <a:spcPts val="3640"/>
                </a:lnSpc>
                <a:buFont typeface="Arial"/>
                <a:buChar char="•"/>
              </a:pPr>
              <a:r>
                <a:rPr lang="en-US" sz="2600">
                  <a:solidFill>
                    <a:srgbClr val="2B2B2B"/>
                  </a:solidFill>
                  <a:latin typeface="Agrandir"/>
                </a:rPr>
                <a:t>work plan</a:t>
              </a:r>
            </a:p>
          </p:txBody>
        </p:sp>
      </p:grpSp>
      <p:pic>
        <p:nvPicPr>
          <p:cNvPr name="Picture 6" id="6"/>
          <p:cNvPicPr>
            <a:picLocks noChangeAspect="true"/>
          </p:cNvPicPr>
          <p:nvPr/>
        </p:nvPicPr>
        <p:blipFill>
          <a:blip r:embed="rId3">
            <a:alphaModFix amt="25000"/>
          </a:blip>
          <a:srcRect l="0" t="0" r="0" b="0"/>
          <a:stretch>
            <a:fillRect/>
          </a:stretch>
        </p:blipFill>
        <p:spPr>
          <a:xfrm flipH="false" flipV="false" rot="0">
            <a:off x="11511932" y="6947324"/>
            <a:ext cx="8674222" cy="7652259"/>
          </a:xfrm>
          <a:prstGeom prst="rect">
            <a:avLst/>
          </a:prstGeom>
        </p:spPr>
      </p:pic>
      <p:pic>
        <p:nvPicPr>
          <p:cNvPr name="Picture 7" id="7"/>
          <p:cNvPicPr>
            <a:picLocks noChangeAspect="true"/>
          </p:cNvPicPr>
          <p:nvPr/>
        </p:nvPicPr>
        <p:blipFill>
          <a:blip r:embed="rId4">
            <a:alphaModFix amt="25000"/>
          </a:blip>
          <a:srcRect l="0" t="0" r="0" b="0"/>
          <a:stretch>
            <a:fillRect/>
          </a:stretch>
        </p:blipFill>
        <p:spPr>
          <a:xfrm flipH="false" flipV="false" rot="0">
            <a:off x="15141061" y="2810706"/>
            <a:ext cx="6293877" cy="5612932"/>
          </a:xfrm>
          <a:prstGeom prst="rect">
            <a:avLst/>
          </a:prstGeom>
        </p:spPr>
      </p:pic>
      <p:pic>
        <p:nvPicPr>
          <p:cNvPr name="Picture 8" id="8"/>
          <p:cNvPicPr>
            <a:picLocks noChangeAspect="true"/>
          </p:cNvPicPr>
          <p:nvPr/>
        </p:nvPicPr>
        <p:blipFill>
          <a:blip r:embed="rId5">
            <a:alphaModFix amt="25000"/>
          </a:blip>
          <a:srcRect l="0" t="0" r="0" b="0"/>
          <a:stretch>
            <a:fillRect/>
          </a:stretch>
        </p:blipFill>
        <p:spPr>
          <a:xfrm flipH="false" flipV="false" rot="-3435299">
            <a:off x="-3167656" y="638455"/>
            <a:ext cx="6335313" cy="7076795"/>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2511451" y="1028700"/>
            <a:ext cx="19770751" cy="18262535"/>
          </a:xfrm>
          <a:prstGeom prst="rect">
            <a:avLst/>
          </a:prstGeom>
        </p:spPr>
      </p:pic>
      <p:sp>
        <p:nvSpPr>
          <p:cNvPr name="TextBox 3" id="3"/>
          <p:cNvSpPr txBox="true"/>
          <p:nvPr/>
        </p:nvSpPr>
        <p:spPr>
          <a:xfrm rot="0">
            <a:off x="221989" y="4308829"/>
            <a:ext cx="12339276" cy="3788410"/>
          </a:xfrm>
          <a:prstGeom prst="rect">
            <a:avLst/>
          </a:prstGeom>
        </p:spPr>
        <p:txBody>
          <a:bodyPr anchor="t" rtlCol="false" tIns="0" lIns="0" bIns="0" rIns="0">
            <a:spAutoFit/>
          </a:bodyPr>
          <a:lstStyle/>
          <a:p>
            <a:pPr>
              <a:lnSpc>
                <a:spcPts val="4340"/>
              </a:lnSpc>
            </a:pPr>
            <a:r>
              <a:rPr lang="en-US" sz="3100">
                <a:solidFill>
                  <a:srgbClr val="545454"/>
                </a:solidFill>
                <a:latin typeface="Hagrid"/>
              </a:rPr>
              <a:t>An application belonging to Google, which is concerned with geographical maps and can be represented by: When the beneficiary chooses a specific destination, the mechanism is to direct him through the fastest and least crowded road, knowing that it allows displaying data the desired place and the evaluations of other users.</a:t>
            </a:r>
          </a:p>
          <a:p>
            <a:pPr algn="l" marL="0" indent="0" lvl="0">
              <a:lnSpc>
                <a:spcPts val="4340"/>
              </a:lnSpc>
              <a:spcBef>
                <a:spcPct val="0"/>
              </a:spcBef>
            </a:pPr>
          </a:p>
        </p:txBody>
      </p:sp>
      <p:sp>
        <p:nvSpPr>
          <p:cNvPr name="TextBox 4" id="4"/>
          <p:cNvSpPr txBox="true"/>
          <p:nvPr/>
        </p:nvSpPr>
        <p:spPr>
          <a:xfrm rot="0">
            <a:off x="221989" y="2523056"/>
            <a:ext cx="12184569" cy="1057275"/>
          </a:xfrm>
          <a:prstGeom prst="rect">
            <a:avLst/>
          </a:prstGeom>
        </p:spPr>
        <p:txBody>
          <a:bodyPr anchor="t" rtlCol="false" tIns="0" lIns="0" bIns="0" rIns="0">
            <a:spAutoFit/>
          </a:bodyPr>
          <a:lstStyle/>
          <a:p>
            <a:pPr algn="just" marL="0" indent="0" lvl="0">
              <a:lnSpc>
                <a:spcPts val="8399"/>
              </a:lnSpc>
              <a:spcBef>
                <a:spcPct val="0"/>
              </a:spcBef>
            </a:pPr>
            <a:r>
              <a:rPr lang="en-US" sz="6999">
                <a:solidFill>
                  <a:srgbClr val="2B2B2B"/>
                </a:solidFill>
                <a:latin typeface="Hagrid"/>
              </a:rPr>
              <a:t>Introduction</a:t>
            </a:r>
          </a:p>
        </p:txBody>
      </p:sp>
      <p:pic>
        <p:nvPicPr>
          <p:cNvPr name="Picture 5" id="5"/>
          <p:cNvPicPr>
            <a:picLocks noChangeAspect="true"/>
          </p:cNvPicPr>
          <p:nvPr/>
        </p:nvPicPr>
        <p:blipFill>
          <a:blip r:embed="rId3">
            <a:alphaModFix amt="25000"/>
          </a:blip>
          <a:srcRect l="0" t="0" r="0" b="0"/>
          <a:stretch>
            <a:fillRect/>
          </a:stretch>
        </p:blipFill>
        <p:spPr>
          <a:xfrm flipH="false" flipV="false" rot="-3982960">
            <a:off x="11753058" y="-3234093"/>
            <a:ext cx="5352514" cy="7410352"/>
          </a:xfrm>
          <a:prstGeom prst="rect">
            <a:avLst/>
          </a:prstGeom>
        </p:spPr>
      </p:pic>
      <p:pic>
        <p:nvPicPr>
          <p:cNvPr name="Picture 6" id="6"/>
          <p:cNvPicPr>
            <a:picLocks noChangeAspect="true"/>
          </p:cNvPicPr>
          <p:nvPr/>
        </p:nvPicPr>
        <p:blipFill>
          <a:blip r:embed="rId4">
            <a:alphaModFix amt="25000"/>
          </a:blip>
          <a:srcRect l="0" t="0" r="0" b="0"/>
          <a:stretch>
            <a:fillRect/>
          </a:stretch>
        </p:blipFill>
        <p:spPr>
          <a:xfrm flipH="false" flipV="false" rot="-1644077">
            <a:off x="16162301" y="-1063836"/>
            <a:ext cx="5468057" cy="6108036"/>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sp>
        <p:nvSpPr>
          <p:cNvPr name="Freeform 2" id="2"/>
          <p:cNvSpPr/>
          <p:nvPr/>
        </p:nvSpPr>
        <p:spPr>
          <a:xfrm flipH="false" flipV="false" rot="0">
            <a:off x="16921370" y="991777"/>
            <a:ext cx="337930" cy="337930"/>
          </a:xfrm>
          <a:custGeom>
            <a:avLst/>
            <a:gdLst/>
            <a:ahLst/>
            <a:cxnLst/>
            <a:rect r="r" b="b" t="t" l="l"/>
            <a:pathLst>
              <a:path h="337930" w="337930">
                <a:moveTo>
                  <a:pt x="0" y="0"/>
                </a:moveTo>
                <a:lnTo>
                  <a:pt x="337930" y="0"/>
                </a:lnTo>
                <a:lnTo>
                  <a:pt x="337930" y="337930"/>
                </a:lnTo>
                <a:lnTo>
                  <a:pt x="0" y="33793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alphaModFix amt="25000"/>
          </a:blip>
          <a:srcRect l="0" t="0" r="0" b="0"/>
          <a:stretch>
            <a:fillRect/>
          </a:stretch>
        </p:blipFill>
        <p:spPr>
          <a:xfrm flipH="false" flipV="false" rot="-2932469">
            <a:off x="-2458732" y="-2682360"/>
            <a:ext cx="14388035" cy="16061643"/>
          </a:xfrm>
          <a:prstGeom prst="rect">
            <a:avLst/>
          </a:prstGeom>
          <a:ln cap="sq">
            <a:noFill/>
            <a:prstDash val="solid"/>
          </a:ln>
        </p:spPr>
      </p:pic>
      <p:grpSp>
        <p:nvGrpSpPr>
          <p:cNvPr name="Group 4" id="4"/>
          <p:cNvGrpSpPr/>
          <p:nvPr/>
        </p:nvGrpSpPr>
        <p:grpSpPr>
          <a:xfrm rot="0">
            <a:off x="693503" y="2526547"/>
            <a:ext cx="13741805" cy="5233906"/>
            <a:chOff x="0" y="0"/>
            <a:chExt cx="18322407" cy="6978542"/>
          </a:xfrm>
        </p:grpSpPr>
        <p:sp>
          <p:nvSpPr>
            <p:cNvPr name="TextBox 5" id="5"/>
            <p:cNvSpPr txBox="true"/>
            <p:nvPr/>
          </p:nvSpPr>
          <p:spPr>
            <a:xfrm rot="0">
              <a:off x="0" y="0"/>
              <a:ext cx="18322407" cy="1409700"/>
            </a:xfrm>
            <a:prstGeom prst="rect">
              <a:avLst/>
            </a:prstGeom>
          </p:spPr>
          <p:txBody>
            <a:bodyPr anchor="t" rtlCol="false" tIns="0" lIns="0" bIns="0" rIns="0">
              <a:spAutoFit/>
            </a:bodyPr>
            <a:lstStyle/>
            <a:p>
              <a:pPr algn="l" marL="0" indent="0" lvl="0">
                <a:lnSpc>
                  <a:spcPts val="8399"/>
                </a:lnSpc>
                <a:spcBef>
                  <a:spcPct val="0"/>
                </a:spcBef>
              </a:pPr>
              <a:r>
                <a:rPr lang="en-US" sz="6999">
                  <a:solidFill>
                    <a:srgbClr val="2B2B2B"/>
                  </a:solidFill>
                  <a:latin typeface="Hagrid"/>
                </a:rPr>
                <a:t>Problems</a:t>
              </a:r>
            </a:p>
          </p:txBody>
        </p:sp>
        <p:sp>
          <p:nvSpPr>
            <p:cNvPr name="TextBox 6" id="6"/>
            <p:cNvSpPr txBox="true"/>
            <p:nvPr/>
          </p:nvSpPr>
          <p:spPr>
            <a:xfrm rot="0">
              <a:off x="0" y="1949554"/>
              <a:ext cx="18322407" cy="5028988"/>
            </a:xfrm>
            <a:prstGeom prst="rect">
              <a:avLst/>
            </a:prstGeom>
          </p:spPr>
          <p:txBody>
            <a:bodyPr anchor="t" rtlCol="false" tIns="0" lIns="0" bIns="0" rIns="0">
              <a:spAutoFit/>
            </a:bodyPr>
            <a:lstStyle/>
            <a:p>
              <a:pPr>
                <a:lnSpc>
                  <a:spcPts val="4339"/>
                </a:lnSpc>
              </a:pPr>
              <a:r>
                <a:rPr lang="en-US" sz="3099">
                  <a:solidFill>
                    <a:srgbClr val="545454"/>
                  </a:solidFill>
                  <a:latin typeface="Hagrid"/>
                </a:rPr>
                <a:t>Previously, there was a lack of explanatory information about local places, the user's inability to know and access new places, always going by the usual road, regardless of the presence of obstacles such as traffic congestion, and there is difficulty in going to new places because the user prefers to benefit from the experiences of others.</a:t>
              </a:r>
            </a:p>
            <a:p>
              <a:pPr algn="l" marL="0" indent="0" lvl="0">
                <a:lnSpc>
                  <a:spcPts val="433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3"/>
          <a:srcRect l="0" t="0" r="0" b="0"/>
          <a:stretch>
            <a:fillRect/>
          </a:stretch>
        </p:blipFill>
        <p:spPr>
          <a:xfrm flipH="false" flipV="false" rot="0">
            <a:off x="12859051" y="-2701563"/>
            <a:ext cx="6790791" cy="6232371"/>
          </a:xfrm>
          <a:prstGeom prst="rect">
            <a:avLst/>
          </a:prstGeom>
        </p:spPr>
      </p:pic>
      <p:grpSp>
        <p:nvGrpSpPr>
          <p:cNvPr name="Group 3" id="3"/>
          <p:cNvGrpSpPr/>
          <p:nvPr/>
        </p:nvGrpSpPr>
        <p:grpSpPr>
          <a:xfrm rot="0">
            <a:off x="454536" y="2232649"/>
            <a:ext cx="13363097" cy="4807585"/>
            <a:chOff x="0" y="0"/>
            <a:chExt cx="17817462" cy="6410113"/>
          </a:xfrm>
        </p:grpSpPr>
        <p:sp>
          <p:nvSpPr>
            <p:cNvPr name="TextBox 4" id="4"/>
            <p:cNvSpPr txBox="true"/>
            <p:nvPr/>
          </p:nvSpPr>
          <p:spPr>
            <a:xfrm rot="0">
              <a:off x="0" y="2019300"/>
              <a:ext cx="17817462" cy="4390813"/>
            </a:xfrm>
            <a:prstGeom prst="rect">
              <a:avLst/>
            </a:prstGeom>
          </p:spPr>
          <p:txBody>
            <a:bodyPr anchor="t" rtlCol="false" tIns="0" lIns="0" bIns="0" rIns="0">
              <a:spAutoFit/>
            </a:bodyPr>
            <a:lstStyle/>
            <a:p>
              <a:pPr>
                <a:lnSpc>
                  <a:spcPts val="4339"/>
                </a:lnSpc>
              </a:pPr>
              <a:r>
                <a:rPr lang="en-US" sz="3099">
                  <a:solidFill>
                    <a:srgbClr val="545454"/>
                  </a:solidFill>
                  <a:latin typeface="Agrandir"/>
                </a:rPr>
                <a:t>Provide explanatory information for local places, direct the user to the intended destination even if it is new to him, the existence of alternative methods available as an option for the user in case of obstacles, provide the user with previous experiences from other users and there is also an evaluation rate of the place (stars).</a:t>
              </a:r>
            </a:p>
            <a:p>
              <a:pPr algn="l" marL="0" indent="0" lvl="0">
                <a:lnSpc>
                  <a:spcPts val="4339"/>
                </a:lnSpc>
              </a:pPr>
            </a:p>
          </p:txBody>
        </p:sp>
        <p:sp>
          <p:nvSpPr>
            <p:cNvPr name="TextBox 5" id="5"/>
            <p:cNvSpPr txBox="true"/>
            <p:nvPr/>
          </p:nvSpPr>
          <p:spPr>
            <a:xfrm rot="0">
              <a:off x="0" y="0"/>
              <a:ext cx="17817462" cy="1409700"/>
            </a:xfrm>
            <a:prstGeom prst="rect">
              <a:avLst/>
            </a:prstGeom>
          </p:spPr>
          <p:txBody>
            <a:bodyPr anchor="t" rtlCol="false" tIns="0" lIns="0" bIns="0" rIns="0">
              <a:spAutoFit/>
            </a:bodyPr>
            <a:lstStyle/>
            <a:p>
              <a:pPr marL="0" indent="0" lvl="0">
                <a:lnSpc>
                  <a:spcPts val="8399"/>
                </a:lnSpc>
                <a:spcBef>
                  <a:spcPct val="0"/>
                </a:spcBef>
              </a:pPr>
              <a:r>
                <a:rPr lang="en-US" sz="6999">
                  <a:solidFill>
                    <a:srgbClr val="2B2B2B"/>
                  </a:solidFill>
                  <a:latin typeface="Hagrid"/>
                </a:rPr>
                <a:t>Proposed solutions</a:t>
              </a:r>
            </a:p>
          </p:txBody>
        </p:sp>
      </p:grpSp>
      <p:pic>
        <p:nvPicPr>
          <p:cNvPr name="Picture 6" id="6"/>
          <p:cNvPicPr>
            <a:picLocks noChangeAspect="true"/>
          </p:cNvPicPr>
          <p:nvPr/>
        </p:nvPicPr>
        <p:blipFill>
          <a:blip r:embed="rId3"/>
          <a:srcRect l="0" t="0" r="0" b="0"/>
          <a:stretch>
            <a:fillRect/>
          </a:stretch>
        </p:blipFill>
        <p:spPr>
          <a:xfrm flipH="false" flipV="false" rot="0">
            <a:off x="12617590" y="-2329861"/>
            <a:ext cx="6790791" cy="6232371"/>
          </a:xfrm>
          <a:prstGeom prst="rect">
            <a:avLst/>
          </a:prstGeom>
        </p:spPr>
      </p:pic>
      <p:pic>
        <p:nvPicPr>
          <p:cNvPr name="Picture 7" id="7"/>
          <p:cNvPicPr>
            <a:picLocks noChangeAspect="true"/>
          </p:cNvPicPr>
          <p:nvPr/>
        </p:nvPicPr>
        <p:blipFill>
          <a:blip r:embed="rId3"/>
          <a:srcRect l="0" t="0" r="0" b="0"/>
          <a:stretch>
            <a:fillRect/>
          </a:stretch>
        </p:blipFill>
        <p:spPr>
          <a:xfrm flipH="false" flipV="false" rot="-9539266">
            <a:off x="-2098173" y="7203953"/>
            <a:ext cx="6253747" cy="5739489"/>
          </a:xfrm>
          <a:prstGeom prst="rect">
            <a:avLst/>
          </a:prstGeom>
        </p:spPr>
      </p:pic>
      <p:pic>
        <p:nvPicPr>
          <p:cNvPr name="Picture 8" id="8"/>
          <p:cNvPicPr>
            <a:picLocks noChangeAspect="true"/>
          </p:cNvPicPr>
          <p:nvPr/>
        </p:nvPicPr>
        <p:blipFill>
          <a:blip r:embed="rId3"/>
          <a:srcRect l="0" t="0" r="0" b="0"/>
          <a:stretch>
            <a:fillRect/>
          </a:stretch>
        </p:blipFill>
        <p:spPr>
          <a:xfrm flipH="false" flipV="false" rot="-9723871">
            <a:off x="-1703564" y="6910907"/>
            <a:ext cx="6345223" cy="5823442"/>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6481524">
            <a:off x="-5112611" y="-2789595"/>
            <a:ext cx="14212948" cy="15866191"/>
          </a:xfrm>
          <a:prstGeom prst="rect">
            <a:avLst/>
          </a:prstGeom>
        </p:spPr>
      </p:pic>
      <p:pic>
        <p:nvPicPr>
          <p:cNvPr name="Picture 3" id="3"/>
          <p:cNvPicPr>
            <a:picLocks noChangeAspect="true"/>
          </p:cNvPicPr>
          <p:nvPr/>
        </p:nvPicPr>
        <p:blipFill>
          <a:blip r:embed="rId3">
            <a:alphaModFix amt="25000"/>
          </a:blip>
          <a:srcRect l="0" t="0" r="0" b="0"/>
          <a:stretch>
            <a:fillRect/>
          </a:stretch>
        </p:blipFill>
        <p:spPr>
          <a:xfrm flipH="false" flipV="false" rot="8540967">
            <a:off x="11045685" y="-4839949"/>
            <a:ext cx="8031035" cy="8016846"/>
          </a:xfrm>
          <a:prstGeom prst="rect">
            <a:avLst/>
          </a:prstGeom>
        </p:spPr>
      </p:pic>
      <p:pic>
        <p:nvPicPr>
          <p:cNvPr name="Picture 4" id="4"/>
          <p:cNvPicPr>
            <a:picLocks noChangeAspect="true"/>
          </p:cNvPicPr>
          <p:nvPr/>
        </p:nvPicPr>
        <p:blipFill>
          <a:blip r:embed="rId4">
            <a:alphaModFix amt="25000"/>
          </a:blip>
          <a:srcRect l="0" t="0" r="0" b="0"/>
          <a:stretch>
            <a:fillRect/>
          </a:stretch>
        </p:blipFill>
        <p:spPr>
          <a:xfrm flipH="false" flipV="false" rot="-3311130">
            <a:off x="14790428" y="6444896"/>
            <a:ext cx="5413008" cy="5626807"/>
          </a:xfrm>
          <a:prstGeom prst="rect">
            <a:avLst/>
          </a:prstGeom>
        </p:spPr>
      </p:pic>
      <p:grpSp>
        <p:nvGrpSpPr>
          <p:cNvPr name="Group 5" id="5"/>
          <p:cNvGrpSpPr/>
          <p:nvPr/>
        </p:nvGrpSpPr>
        <p:grpSpPr>
          <a:xfrm rot="0">
            <a:off x="1028700" y="2035709"/>
            <a:ext cx="13741805" cy="4690981"/>
            <a:chOff x="0" y="0"/>
            <a:chExt cx="18322407" cy="6254642"/>
          </a:xfrm>
        </p:grpSpPr>
        <p:sp>
          <p:nvSpPr>
            <p:cNvPr name="TextBox 6" id="6"/>
            <p:cNvSpPr txBox="true"/>
            <p:nvPr/>
          </p:nvSpPr>
          <p:spPr>
            <a:xfrm rot="0">
              <a:off x="0" y="0"/>
              <a:ext cx="18322407" cy="1409700"/>
            </a:xfrm>
            <a:prstGeom prst="rect">
              <a:avLst/>
            </a:prstGeom>
          </p:spPr>
          <p:txBody>
            <a:bodyPr anchor="t" rtlCol="false" tIns="0" lIns="0" bIns="0" rIns="0">
              <a:spAutoFit/>
            </a:bodyPr>
            <a:lstStyle/>
            <a:p>
              <a:pPr algn="l" marL="0" indent="0" lvl="0">
                <a:lnSpc>
                  <a:spcPts val="8399"/>
                </a:lnSpc>
                <a:spcBef>
                  <a:spcPct val="0"/>
                </a:spcBef>
              </a:pPr>
              <a:r>
                <a:rPr lang="en-US" sz="6999">
                  <a:solidFill>
                    <a:srgbClr val="2B2B2B"/>
                  </a:solidFill>
                  <a:latin typeface="Hagrid"/>
                </a:rPr>
                <a:t>Background </a:t>
              </a:r>
            </a:p>
          </p:txBody>
        </p:sp>
        <p:sp>
          <p:nvSpPr>
            <p:cNvPr name="TextBox 7" id="7"/>
            <p:cNvSpPr txBox="true"/>
            <p:nvPr/>
          </p:nvSpPr>
          <p:spPr>
            <a:xfrm rot="0">
              <a:off x="0" y="1949554"/>
              <a:ext cx="18322407" cy="4305088"/>
            </a:xfrm>
            <a:prstGeom prst="rect">
              <a:avLst/>
            </a:prstGeom>
          </p:spPr>
          <p:txBody>
            <a:bodyPr anchor="t" rtlCol="false" tIns="0" lIns="0" bIns="0" rIns="0">
              <a:spAutoFit/>
            </a:bodyPr>
            <a:lstStyle/>
            <a:p>
              <a:pPr>
                <a:lnSpc>
                  <a:spcPts val="4339"/>
                </a:lnSpc>
              </a:pPr>
              <a:r>
                <a:rPr lang="en-US" sz="3099">
                  <a:solidFill>
                    <a:srgbClr val="545454"/>
                  </a:solidFill>
                  <a:latin typeface="Hagrid"/>
                </a:rPr>
                <a:t>Google is a global company based in California</a:t>
              </a:r>
            </a:p>
            <a:p>
              <a:pPr>
                <a:lnSpc>
                  <a:spcPts val="4339"/>
                </a:lnSpc>
              </a:pPr>
              <a:r>
                <a:rPr lang="en-US" sz="3099">
                  <a:solidFill>
                    <a:srgbClr val="545454"/>
                  </a:solidFill>
                  <a:latin typeface="Hagrid"/>
                </a:rPr>
                <a:t>The application was released in 2005 and the subject of the application is global maps </a:t>
              </a:r>
            </a:p>
            <a:p>
              <a:pPr algn="l" marL="0" indent="0" lvl="0">
                <a:lnSpc>
                  <a:spcPts val="4339"/>
                </a:lnSpc>
              </a:pPr>
              <a:r>
                <a:rPr lang="en-US" sz="3099">
                  <a:solidFill>
                    <a:srgbClr val="545454"/>
                  </a:solidFill>
                  <a:latin typeface="Hagrid"/>
                </a:rPr>
                <a:t>It is an application that has wide fame among millions, as the application is characterized by many useful features, including sharing your location at the moment and many</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2511451" y="1028700"/>
            <a:ext cx="19770751" cy="18262535"/>
          </a:xfrm>
          <a:prstGeom prst="rect">
            <a:avLst/>
          </a:prstGeom>
        </p:spPr>
      </p:pic>
      <p:sp>
        <p:nvSpPr>
          <p:cNvPr name="TextBox 3" id="3"/>
          <p:cNvSpPr txBox="true"/>
          <p:nvPr/>
        </p:nvSpPr>
        <p:spPr>
          <a:xfrm rot="0">
            <a:off x="221989" y="3921537"/>
            <a:ext cx="15973338" cy="3245485"/>
          </a:xfrm>
          <a:prstGeom prst="rect">
            <a:avLst/>
          </a:prstGeom>
        </p:spPr>
        <p:txBody>
          <a:bodyPr anchor="t" rtlCol="false" tIns="0" lIns="0" bIns="0" rIns="0">
            <a:spAutoFit/>
          </a:bodyPr>
          <a:lstStyle/>
          <a:p>
            <a:pPr>
              <a:lnSpc>
                <a:spcPts val="4339"/>
              </a:lnSpc>
            </a:pPr>
            <a:r>
              <a:rPr lang="en-US" sz="3099">
                <a:solidFill>
                  <a:srgbClr val="545454"/>
                </a:solidFill>
                <a:latin typeface="Hagrid"/>
              </a:rPr>
              <a:t> </a:t>
            </a:r>
          </a:p>
          <a:p>
            <a:pPr>
              <a:lnSpc>
                <a:spcPts val="4339"/>
              </a:lnSpc>
            </a:pPr>
            <a:r>
              <a:rPr lang="en-US" sz="3099">
                <a:solidFill>
                  <a:srgbClr val="545454"/>
                </a:solidFill>
                <a:latin typeface="Hagrid"/>
              </a:rPr>
              <a:t>1-Log in by e-mail and password (Google) </a:t>
            </a:r>
          </a:p>
          <a:p>
            <a:pPr>
              <a:lnSpc>
                <a:spcPts val="4339"/>
              </a:lnSpc>
            </a:pPr>
            <a:r>
              <a:rPr lang="en-US" sz="3099">
                <a:solidFill>
                  <a:srgbClr val="545454"/>
                </a:solidFill>
                <a:latin typeface="Hagrid"/>
              </a:rPr>
              <a:t>2- Allow access to location</a:t>
            </a:r>
          </a:p>
          <a:p>
            <a:pPr>
              <a:lnSpc>
                <a:spcPts val="4339"/>
              </a:lnSpc>
            </a:pPr>
            <a:r>
              <a:rPr lang="en-US" sz="3099">
                <a:solidFill>
                  <a:srgbClr val="545454"/>
                </a:solidFill>
                <a:latin typeface="Hagrid"/>
              </a:rPr>
              <a:t>3- Display the map in its interactive nature through icons and others</a:t>
            </a:r>
          </a:p>
          <a:p>
            <a:pPr algn="l" marL="0" indent="0" lvl="0">
              <a:lnSpc>
                <a:spcPts val="4339"/>
              </a:lnSpc>
              <a:spcBef>
                <a:spcPct val="0"/>
              </a:spcBef>
            </a:pPr>
            <a:r>
              <a:rPr lang="en-US" sz="3099">
                <a:solidFill>
                  <a:srgbClr val="545454"/>
                </a:solidFill>
                <a:latin typeface="Hagrid"/>
              </a:rPr>
              <a:t>4- Search for places by typing text or by voice (voice needs permission to access through privacy)</a:t>
            </a:r>
          </a:p>
        </p:txBody>
      </p:sp>
      <p:sp>
        <p:nvSpPr>
          <p:cNvPr name="TextBox 4" id="4"/>
          <p:cNvSpPr txBox="true"/>
          <p:nvPr/>
        </p:nvSpPr>
        <p:spPr>
          <a:xfrm rot="0">
            <a:off x="221989" y="1990182"/>
            <a:ext cx="12184569" cy="1057275"/>
          </a:xfrm>
          <a:prstGeom prst="rect">
            <a:avLst/>
          </a:prstGeom>
        </p:spPr>
        <p:txBody>
          <a:bodyPr anchor="t" rtlCol="false" tIns="0" lIns="0" bIns="0" rIns="0">
            <a:spAutoFit/>
          </a:bodyPr>
          <a:lstStyle/>
          <a:p>
            <a:pPr algn="just" marL="0" indent="0" lvl="0">
              <a:lnSpc>
                <a:spcPts val="8399"/>
              </a:lnSpc>
              <a:spcBef>
                <a:spcPct val="0"/>
              </a:spcBef>
            </a:pPr>
            <a:r>
              <a:rPr lang="en-US" sz="6999">
                <a:solidFill>
                  <a:srgbClr val="2B2B2B"/>
                </a:solidFill>
                <a:latin typeface="Hagrid"/>
              </a:rPr>
              <a:t>Functional requirement:</a:t>
            </a:r>
          </a:p>
        </p:txBody>
      </p:sp>
      <p:pic>
        <p:nvPicPr>
          <p:cNvPr name="Picture 5" id="5"/>
          <p:cNvPicPr>
            <a:picLocks noChangeAspect="true"/>
          </p:cNvPicPr>
          <p:nvPr/>
        </p:nvPicPr>
        <p:blipFill>
          <a:blip r:embed="rId3">
            <a:alphaModFix amt="25000"/>
          </a:blip>
          <a:srcRect l="0" t="0" r="0" b="0"/>
          <a:stretch>
            <a:fillRect/>
          </a:stretch>
        </p:blipFill>
        <p:spPr>
          <a:xfrm flipH="false" flipV="false" rot="-3982960">
            <a:off x="11753058" y="-3234093"/>
            <a:ext cx="5352514" cy="7410352"/>
          </a:xfrm>
          <a:prstGeom prst="rect">
            <a:avLst/>
          </a:prstGeom>
        </p:spPr>
      </p:pic>
      <p:pic>
        <p:nvPicPr>
          <p:cNvPr name="Picture 6" id="6"/>
          <p:cNvPicPr>
            <a:picLocks noChangeAspect="true"/>
          </p:cNvPicPr>
          <p:nvPr/>
        </p:nvPicPr>
        <p:blipFill>
          <a:blip r:embed="rId4">
            <a:alphaModFix amt="25000"/>
          </a:blip>
          <a:srcRect l="0" t="0" r="0" b="0"/>
          <a:stretch>
            <a:fillRect/>
          </a:stretch>
        </p:blipFill>
        <p:spPr>
          <a:xfrm flipH="false" flipV="false" rot="-1644077">
            <a:off x="16162301" y="-1063836"/>
            <a:ext cx="5468057" cy="610803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DAF1jTDY8tg</dc:identifier>
  <dcterms:modified xsi:type="dcterms:W3CDTF">2011-08-01T06:04:30Z</dcterms:modified>
  <cp:revision>1</cp:revision>
  <dc:title>Pastel Blobs Basic Simple Presentation</dc:title>
</cp:coreProperties>
</file>

<file path=docProps/thumbnail.jpeg>
</file>